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70" r:id="rId3"/>
    <p:sldId id="1467" r:id="rId4"/>
    <p:sldId id="278" r:id="rId5"/>
    <p:sldId id="283" r:id="rId6"/>
    <p:sldId id="285" r:id="rId7"/>
    <p:sldId id="1470" r:id="rId8"/>
    <p:sldId id="284" r:id="rId9"/>
    <p:sldId id="286" r:id="rId10"/>
    <p:sldId id="287" r:id="rId11"/>
    <p:sldId id="289" r:id="rId12"/>
    <p:sldId id="1459" r:id="rId13"/>
    <p:sldId id="1443" r:id="rId14"/>
    <p:sldId id="1457" r:id="rId15"/>
    <p:sldId id="1462" r:id="rId16"/>
    <p:sldId id="1469" r:id="rId17"/>
    <p:sldId id="1463" r:id="rId18"/>
    <p:sldId id="1464" r:id="rId19"/>
    <p:sldId id="1465" r:id="rId20"/>
    <p:sldId id="1461" r:id="rId21"/>
    <p:sldId id="1466" r:id="rId22"/>
    <p:sldId id="274" r:id="rId23"/>
    <p:sldId id="281" r:id="rId24"/>
    <p:sldId id="279" r:id="rId25"/>
    <p:sldId id="282" r:id="rId26"/>
    <p:sldId id="1442" r:id="rId27"/>
    <p:sldId id="1471" r:id="rId28"/>
    <p:sldId id="276" r:id="rId29"/>
    <p:sldId id="146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228">
          <p15:clr>
            <a:srgbClr val="A4A3A4"/>
          </p15:clr>
        </p15:guide>
        <p15:guide id="4" pos="56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91" y="72"/>
      </p:cViewPr>
      <p:guideLst>
        <p:guide orient="horz" pos="2160"/>
        <p:guide pos="2880"/>
        <p:guide orient="horz" pos="4228"/>
        <p:guide pos="562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DD-BA47-894F-1DC1DA24D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DD-BA47-894F-1DC1DA24D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DD-BA47-894F-1DC1DA24D0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DD-BA47-894F-1DC1DA24D0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11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DD-BA47-894F-1DC1DA24D0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DD-BA47-894F-1DC1DA24D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8093576"/>
        <c:axId val="408093968"/>
      </c:barChart>
      <c:catAx>
        <c:axId val="4080935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093968"/>
        <c:crosses val="autoZero"/>
        <c:auto val="1"/>
        <c:lblAlgn val="ctr"/>
        <c:lblOffset val="100"/>
        <c:noMultiLvlLbl val="0"/>
      </c:catAx>
      <c:valAx>
        <c:axId val="40809396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093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082265452112598"/>
          <c:y val="0.121270750265104"/>
          <c:w val="9.9177345478873996E-2"/>
          <c:h val="0.6684042966851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tx1"/>
                </a:solidFill>
              </a:rPr>
              <a:t>Pie Chart Option 1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F22C-E341-9B6C-1A925208DB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C-E341-9B6C-1A925208DB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22C-E341-9B6C-1A925208DB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C-E341-9B6C-1A925208DB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C-E341-9B6C-1A925208DB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Pie Chart Option 1</a:t>
            </a:r>
            <a:endParaRPr lang="en-US" b="0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CB67-F14E-A279-A7B3AFC0AA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67-F14E-A279-A7B3AFC0AA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B67-F14E-A279-A7B3AFC0AA2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67-F14E-A279-A7B3AFC0AA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67-F14E-A279-A7B3AFC0A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14F0A-43F7-4C3A-B573-CE755B0429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F93BD9-F31C-413D-B32B-4C7890F0806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4ADE79C0-BBB3-431F-8088-DFEB93457D4C}" type="parTrans" cxnId="{A69D996A-B5CE-4C38-8FAB-E080D5348424}">
      <dgm:prSet/>
      <dgm:spPr/>
      <dgm:t>
        <a:bodyPr/>
        <a:lstStyle/>
        <a:p>
          <a:endParaRPr lang="en-US"/>
        </a:p>
      </dgm:t>
    </dgm:pt>
    <dgm:pt modelId="{D35D91DA-EEEC-4299-930E-B00EE991CD3E}" type="sibTrans" cxnId="{A69D996A-B5CE-4C38-8FAB-E080D5348424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B860ACB9-2CBA-415F-B3FE-49CE6EDC5F4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2</a:t>
          </a:r>
        </a:p>
      </dgm:t>
    </dgm:pt>
    <dgm:pt modelId="{10ADE89C-F15D-48C9-B546-228D98D45CFF}" type="parTrans" cxnId="{BD9C666A-60C1-4092-9726-9E48126C7D87}">
      <dgm:prSet/>
      <dgm:spPr/>
      <dgm:t>
        <a:bodyPr/>
        <a:lstStyle/>
        <a:p>
          <a:endParaRPr lang="en-US"/>
        </a:p>
      </dgm:t>
    </dgm:pt>
    <dgm:pt modelId="{EB0A3866-7D49-434E-9C2E-B70F301F0618}" type="sibTrans" cxnId="{BD9C666A-60C1-4092-9726-9E48126C7D87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9EEBE39D-E131-4364-9EE4-502C5D6405C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3</a:t>
          </a:r>
        </a:p>
      </dgm:t>
    </dgm:pt>
    <dgm:pt modelId="{E6E863C1-4F11-44C1-A2A8-E310C8BA5439}" type="parTrans" cxnId="{63E5E3B0-6AD4-475B-9973-97DB5683D280}">
      <dgm:prSet/>
      <dgm:spPr/>
      <dgm:t>
        <a:bodyPr/>
        <a:lstStyle/>
        <a:p>
          <a:endParaRPr lang="en-US"/>
        </a:p>
      </dgm:t>
    </dgm:pt>
    <dgm:pt modelId="{C6A97136-82AB-4B95-882E-1EAC3CCBADC4}" type="sibTrans" cxnId="{63E5E3B0-6AD4-475B-9973-97DB5683D280}">
      <dgm:prSet/>
      <dgm:spPr/>
      <dgm:t>
        <a:bodyPr/>
        <a:lstStyle/>
        <a:p>
          <a:endParaRPr lang="en-US"/>
        </a:p>
      </dgm:t>
    </dgm:pt>
    <dgm:pt modelId="{D07D052C-9134-43B6-A6E0-9B297AD1D60A}" type="pres">
      <dgm:prSet presAssocID="{C8514F0A-43F7-4C3A-B573-CE755B042910}" presName="Name0" presStyleCnt="0">
        <dgm:presLayoutVars>
          <dgm:dir/>
          <dgm:resizeHandles val="exact"/>
        </dgm:presLayoutVars>
      </dgm:prSet>
      <dgm:spPr/>
    </dgm:pt>
    <dgm:pt modelId="{FBB2D24C-178C-4A4B-A4F2-C1B86412EF60}" type="pres">
      <dgm:prSet presAssocID="{D4F93BD9-F31C-413D-B32B-4C7890F0806D}" presName="node" presStyleLbl="node1" presStyleIdx="0" presStyleCnt="3">
        <dgm:presLayoutVars>
          <dgm:bulletEnabled val="1"/>
        </dgm:presLayoutVars>
      </dgm:prSet>
      <dgm:spPr/>
    </dgm:pt>
    <dgm:pt modelId="{582D4F63-E7D9-4139-9E9B-6581951F8E07}" type="pres">
      <dgm:prSet presAssocID="{D35D91DA-EEEC-4299-930E-B00EE991CD3E}" presName="sibTrans" presStyleLbl="sibTrans2D1" presStyleIdx="0" presStyleCnt="2"/>
      <dgm:spPr/>
    </dgm:pt>
    <dgm:pt modelId="{E9677C46-D42A-4AE5-A91E-ED61203262F5}" type="pres">
      <dgm:prSet presAssocID="{D35D91DA-EEEC-4299-930E-B00EE991CD3E}" presName="connectorText" presStyleLbl="sibTrans2D1" presStyleIdx="0" presStyleCnt="2"/>
      <dgm:spPr/>
    </dgm:pt>
    <dgm:pt modelId="{C632A642-8E1C-4EAB-BBFA-1A83EAB56D29}" type="pres">
      <dgm:prSet presAssocID="{B860ACB9-2CBA-415F-B3FE-49CE6EDC5F44}" presName="node" presStyleLbl="node1" presStyleIdx="1" presStyleCnt="3">
        <dgm:presLayoutVars>
          <dgm:bulletEnabled val="1"/>
        </dgm:presLayoutVars>
      </dgm:prSet>
      <dgm:spPr/>
    </dgm:pt>
    <dgm:pt modelId="{D6AAEBE2-D180-4C51-BE91-BEAE91760187}" type="pres">
      <dgm:prSet presAssocID="{EB0A3866-7D49-434E-9C2E-B70F301F0618}" presName="sibTrans" presStyleLbl="sibTrans2D1" presStyleIdx="1" presStyleCnt="2"/>
      <dgm:spPr/>
    </dgm:pt>
    <dgm:pt modelId="{07357CE5-920A-47EC-B311-2473BBF8E910}" type="pres">
      <dgm:prSet presAssocID="{EB0A3866-7D49-434E-9C2E-B70F301F0618}" presName="connectorText" presStyleLbl="sibTrans2D1" presStyleIdx="1" presStyleCnt="2"/>
      <dgm:spPr/>
    </dgm:pt>
    <dgm:pt modelId="{72694379-7C03-4468-A197-4AD07CBBBDD8}" type="pres">
      <dgm:prSet presAssocID="{9EEBE39D-E131-4364-9EE4-502C5D6405C5}" presName="node" presStyleLbl="node1" presStyleIdx="2" presStyleCnt="3">
        <dgm:presLayoutVars>
          <dgm:bulletEnabled val="1"/>
        </dgm:presLayoutVars>
      </dgm:prSet>
      <dgm:spPr/>
    </dgm:pt>
  </dgm:ptLst>
  <dgm:cxnLst>
    <dgm:cxn modelId="{B189F80D-A6B8-3B4F-B2D1-F84587B90A06}" type="presOf" srcId="{D35D91DA-EEEC-4299-930E-B00EE991CD3E}" destId="{582D4F63-E7D9-4139-9E9B-6581951F8E07}" srcOrd="0" destOrd="0" presId="urn:microsoft.com/office/officeart/2005/8/layout/process1"/>
    <dgm:cxn modelId="{F24BC03B-88C4-1545-93EC-090635BD4892}" type="presOf" srcId="{EB0A3866-7D49-434E-9C2E-B70F301F0618}" destId="{D6AAEBE2-D180-4C51-BE91-BEAE91760187}" srcOrd="0" destOrd="0" presId="urn:microsoft.com/office/officeart/2005/8/layout/process1"/>
    <dgm:cxn modelId="{BD9C666A-60C1-4092-9726-9E48126C7D87}" srcId="{C8514F0A-43F7-4C3A-B573-CE755B042910}" destId="{B860ACB9-2CBA-415F-B3FE-49CE6EDC5F44}" srcOrd="1" destOrd="0" parTransId="{10ADE89C-F15D-48C9-B546-228D98D45CFF}" sibTransId="{EB0A3866-7D49-434E-9C2E-B70F301F0618}"/>
    <dgm:cxn modelId="{A69D996A-B5CE-4C38-8FAB-E080D5348424}" srcId="{C8514F0A-43F7-4C3A-B573-CE755B042910}" destId="{D4F93BD9-F31C-413D-B32B-4C7890F0806D}" srcOrd="0" destOrd="0" parTransId="{4ADE79C0-BBB3-431F-8088-DFEB93457D4C}" sibTransId="{D35D91DA-EEEC-4299-930E-B00EE991CD3E}"/>
    <dgm:cxn modelId="{52AC1A58-432D-FC49-B2AC-444B344C5F79}" type="presOf" srcId="{C8514F0A-43F7-4C3A-B573-CE755B042910}" destId="{D07D052C-9134-43B6-A6E0-9B297AD1D60A}" srcOrd="0" destOrd="0" presId="urn:microsoft.com/office/officeart/2005/8/layout/process1"/>
    <dgm:cxn modelId="{392E6E95-A87D-BE40-806E-55B565324992}" type="presOf" srcId="{D35D91DA-EEEC-4299-930E-B00EE991CD3E}" destId="{E9677C46-D42A-4AE5-A91E-ED61203262F5}" srcOrd="1" destOrd="0" presId="urn:microsoft.com/office/officeart/2005/8/layout/process1"/>
    <dgm:cxn modelId="{C4FC0C9E-BDD8-D044-864F-4C936F78BBB7}" type="presOf" srcId="{D4F93BD9-F31C-413D-B32B-4C7890F0806D}" destId="{FBB2D24C-178C-4A4B-A4F2-C1B86412EF60}" srcOrd="0" destOrd="0" presId="urn:microsoft.com/office/officeart/2005/8/layout/process1"/>
    <dgm:cxn modelId="{63E5E3B0-6AD4-475B-9973-97DB5683D280}" srcId="{C8514F0A-43F7-4C3A-B573-CE755B042910}" destId="{9EEBE39D-E131-4364-9EE4-502C5D6405C5}" srcOrd="2" destOrd="0" parTransId="{E6E863C1-4F11-44C1-A2A8-E310C8BA5439}" sibTransId="{C6A97136-82AB-4B95-882E-1EAC3CCBADC4}"/>
    <dgm:cxn modelId="{04A3F8BE-CF2C-9D4C-B3B1-99108C8CF07E}" type="presOf" srcId="{B860ACB9-2CBA-415F-B3FE-49CE6EDC5F44}" destId="{C632A642-8E1C-4EAB-BBFA-1A83EAB56D29}" srcOrd="0" destOrd="0" presId="urn:microsoft.com/office/officeart/2005/8/layout/process1"/>
    <dgm:cxn modelId="{41FFE1E8-5C66-894F-A79F-E4FE15ADCF18}" type="presOf" srcId="{9EEBE39D-E131-4364-9EE4-502C5D6405C5}" destId="{72694379-7C03-4468-A197-4AD07CBBBDD8}" srcOrd="0" destOrd="0" presId="urn:microsoft.com/office/officeart/2005/8/layout/process1"/>
    <dgm:cxn modelId="{E39873F9-F47C-6141-A440-F8E2904BD129}" type="presOf" srcId="{EB0A3866-7D49-434E-9C2E-B70F301F0618}" destId="{07357CE5-920A-47EC-B311-2473BBF8E910}" srcOrd="1" destOrd="0" presId="urn:microsoft.com/office/officeart/2005/8/layout/process1"/>
    <dgm:cxn modelId="{E8DFB2B1-AF7D-CB44-B3DE-F2D1E1897608}" type="presParOf" srcId="{D07D052C-9134-43B6-A6E0-9B297AD1D60A}" destId="{FBB2D24C-178C-4A4B-A4F2-C1B86412EF60}" srcOrd="0" destOrd="0" presId="urn:microsoft.com/office/officeart/2005/8/layout/process1"/>
    <dgm:cxn modelId="{42CD60EB-8040-3A45-8A87-869E18B42BE6}" type="presParOf" srcId="{D07D052C-9134-43B6-A6E0-9B297AD1D60A}" destId="{582D4F63-E7D9-4139-9E9B-6581951F8E07}" srcOrd="1" destOrd="0" presId="urn:microsoft.com/office/officeart/2005/8/layout/process1"/>
    <dgm:cxn modelId="{D00805B4-3F7C-9748-BDD2-596A571628EA}" type="presParOf" srcId="{582D4F63-E7D9-4139-9E9B-6581951F8E07}" destId="{E9677C46-D42A-4AE5-A91E-ED61203262F5}" srcOrd="0" destOrd="0" presId="urn:microsoft.com/office/officeart/2005/8/layout/process1"/>
    <dgm:cxn modelId="{40D5F6F7-4FB9-CF4D-818B-CD90C57D2BDA}" type="presParOf" srcId="{D07D052C-9134-43B6-A6E0-9B297AD1D60A}" destId="{C632A642-8E1C-4EAB-BBFA-1A83EAB56D29}" srcOrd="2" destOrd="0" presId="urn:microsoft.com/office/officeart/2005/8/layout/process1"/>
    <dgm:cxn modelId="{45693E31-BEE2-C348-B4EF-913E5EC211A7}" type="presParOf" srcId="{D07D052C-9134-43B6-A6E0-9B297AD1D60A}" destId="{D6AAEBE2-D180-4C51-BE91-BEAE91760187}" srcOrd="3" destOrd="0" presId="urn:microsoft.com/office/officeart/2005/8/layout/process1"/>
    <dgm:cxn modelId="{A7E93670-2922-B344-B476-50A7F1D9C7D8}" type="presParOf" srcId="{D6AAEBE2-D180-4C51-BE91-BEAE91760187}" destId="{07357CE5-920A-47EC-B311-2473BBF8E910}" srcOrd="0" destOrd="0" presId="urn:microsoft.com/office/officeart/2005/8/layout/process1"/>
    <dgm:cxn modelId="{D37AD01E-F3E0-D048-88CE-DA6862024057}" type="presParOf" srcId="{D07D052C-9134-43B6-A6E0-9B297AD1D60A}" destId="{72694379-7C03-4468-A197-4AD07CBBBD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8EB634-B473-41CA-B78D-9FB391CC26D6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129B11AA-B23B-456A-9122-93F0D0A4C28B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E1649E00-DBDE-445D-B0FA-3088E7BE0E1B}" type="parTrans" cxnId="{E5B4CF0E-C547-4256-B195-F6856A19071D}">
      <dgm:prSet/>
      <dgm:spPr/>
      <dgm:t>
        <a:bodyPr/>
        <a:lstStyle/>
        <a:p>
          <a:endParaRPr lang="en-US"/>
        </a:p>
      </dgm:t>
    </dgm:pt>
    <dgm:pt modelId="{FC6C44FA-689F-49EA-94E9-6B354AE130F2}" type="sibTrans" cxnId="{E5B4CF0E-C547-4256-B195-F6856A19071D}">
      <dgm:prSet/>
      <dgm:spPr/>
      <dgm:t>
        <a:bodyPr/>
        <a:lstStyle/>
        <a:p>
          <a:endParaRPr lang="en-US"/>
        </a:p>
      </dgm:t>
    </dgm:pt>
    <dgm:pt modelId="{5C264F12-9D77-4595-9043-2B187341DF7F}">
      <dgm:prSet phldrT="[Text]" custT="1"/>
      <dgm:spPr/>
      <dgm:t>
        <a:bodyPr/>
        <a:lstStyle/>
        <a:p>
          <a:r>
            <a:rPr lang="en-US" sz="3000" dirty="0"/>
            <a:t>Box 2</a:t>
          </a:r>
        </a:p>
      </dgm:t>
    </dgm:pt>
    <dgm:pt modelId="{83697039-CDDB-4B4E-B3DC-9AE2CEB2BF93}" type="parTrans" cxnId="{B26BD415-0068-42D2-92AE-812A8674C93D}">
      <dgm:prSet/>
      <dgm:spPr/>
      <dgm:t>
        <a:bodyPr/>
        <a:lstStyle/>
        <a:p>
          <a:endParaRPr lang="en-US"/>
        </a:p>
      </dgm:t>
    </dgm:pt>
    <dgm:pt modelId="{B5B987D8-8467-42E1-9AEF-B8C0E7F6BED0}" type="sibTrans" cxnId="{B26BD415-0068-42D2-92AE-812A8674C93D}">
      <dgm:prSet/>
      <dgm:spPr/>
      <dgm:t>
        <a:bodyPr/>
        <a:lstStyle/>
        <a:p>
          <a:endParaRPr lang="en-US"/>
        </a:p>
      </dgm:t>
    </dgm:pt>
    <dgm:pt modelId="{06B268BF-4D9F-4EA2-8E62-04EA14E36B96}">
      <dgm:prSet phldrT="[Text]" custT="1"/>
      <dgm:spPr/>
      <dgm:t>
        <a:bodyPr/>
        <a:lstStyle/>
        <a:p>
          <a:r>
            <a:rPr lang="en-US" sz="3000" dirty="0"/>
            <a:t>Box 3</a:t>
          </a:r>
        </a:p>
      </dgm:t>
    </dgm:pt>
    <dgm:pt modelId="{FED96A1F-E364-4B72-9DE9-0D20827C292F}" type="parTrans" cxnId="{9DBE87FE-6B28-47BA-A9E7-C1F01CE092BB}">
      <dgm:prSet/>
      <dgm:spPr/>
      <dgm:t>
        <a:bodyPr/>
        <a:lstStyle/>
        <a:p>
          <a:endParaRPr lang="en-US"/>
        </a:p>
      </dgm:t>
    </dgm:pt>
    <dgm:pt modelId="{DEEDA21E-D88B-4E6B-82E7-D306C9867773}" type="sibTrans" cxnId="{9DBE87FE-6B28-47BA-A9E7-C1F01CE092BB}">
      <dgm:prSet/>
      <dgm:spPr/>
      <dgm:t>
        <a:bodyPr/>
        <a:lstStyle/>
        <a:p>
          <a:endParaRPr lang="en-US"/>
        </a:p>
      </dgm:t>
    </dgm:pt>
    <dgm:pt modelId="{51C52C22-2289-45CC-8363-F8096DC66F04}" type="pres">
      <dgm:prSet presAssocID="{388EB634-B473-41CA-B78D-9FB391CC26D6}" presName="Name0" presStyleCnt="0">
        <dgm:presLayoutVars>
          <dgm:dir/>
          <dgm:resizeHandles val="exact"/>
        </dgm:presLayoutVars>
      </dgm:prSet>
      <dgm:spPr/>
    </dgm:pt>
    <dgm:pt modelId="{D0620628-EAD8-4D8A-AE9C-F223BE1E05B7}" type="pres">
      <dgm:prSet presAssocID="{129B11AA-B23B-456A-9122-93F0D0A4C28B}" presName="parTxOnly" presStyleLbl="node1" presStyleIdx="0" presStyleCnt="3">
        <dgm:presLayoutVars>
          <dgm:bulletEnabled val="1"/>
        </dgm:presLayoutVars>
      </dgm:prSet>
      <dgm:spPr/>
    </dgm:pt>
    <dgm:pt modelId="{58BC1224-1B6E-485C-8E48-E2FB337C0F79}" type="pres">
      <dgm:prSet presAssocID="{FC6C44FA-689F-49EA-94E9-6B354AE130F2}" presName="parSpace" presStyleCnt="0"/>
      <dgm:spPr/>
    </dgm:pt>
    <dgm:pt modelId="{A4618FA7-9BDD-48E6-9868-EEA88F88BCF1}" type="pres">
      <dgm:prSet presAssocID="{5C264F12-9D77-4595-9043-2B187341DF7F}" presName="parTxOnly" presStyleLbl="node1" presStyleIdx="1" presStyleCnt="3">
        <dgm:presLayoutVars>
          <dgm:bulletEnabled val="1"/>
        </dgm:presLayoutVars>
      </dgm:prSet>
      <dgm:spPr/>
    </dgm:pt>
    <dgm:pt modelId="{8CE65CF2-AA19-4F5C-9667-C23B9B0BF2AF}" type="pres">
      <dgm:prSet presAssocID="{B5B987D8-8467-42E1-9AEF-B8C0E7F6BED0}" presName="parSpace" presStyleCnt="0"/>
      <dgm:spPr/>
    </dgm:pt>
    <dgm:pt modelId="{84DD03D3-A49B-409B-805D-77214B39F700}" type="pres">
      <dgm:prSet presAssocID="{06B268BF-4D9F-4EA2-8E62-04EA14E36B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E5B4CF0E-C547-4256-B195-F6856A19071D}" srcId="{388EB634-B473-41CA-B78D-9FB391CC26D6}" destId="{129B11AA-B23B-456A-9122-93F0D0A4C28B}" srcOrd="0" destOrd="0" parTransId="{E1649E00-DBDE-445D-B0FA-3088E7BE0E1B}" sibTransId="{FC6C44FA-689F-49EA-94E9-6B354AE130F2}"/>
    <dgm:cxn modelId="{B26BD415-0068-42D2-92AE-812A8674C93D}" srcId="{388EB634-B473-41CA-B78D-9FB391CC26D6}" destId="{5C264F12-9D77-4595-9043-2B187341DF7F}" srcOrd="1" destOrd="0" parTransId="{83697039-CDDB-4B4E-B3DC-9AE2CEB2BF93}" sibTransId="{B5B987D8-8467-42E1-9AEF-B8C0E7F6BED0}"/>
    <dgm:cxn modelId="{A1CCB54A-A4D0-F44A-B870-ECC6FC872F6C}" type="presOf" srcId="{388EB634-B473-41CA-B78D-9FB391CC26D6}" destId="{51C52C22-2289-45CC-8363-F8096DC66F04}" srcOrd="0" destOrd="0" presId="urn:microsoft.com/office/officeart/2005/8/layout/hChevron3"/>
    <dgm:cxn modelId="{634B1351-C27A-4240-A340-5F4135CF780E}" type="presOf" srcId="{06B268BF-4D9F-4EA2-8E62-04EA14E36B96}" destId="{84DD03D3-A49B-409B-805D-77214B39F700}" srcOrd="0" destOrd="0" presId="urn:microsoft.com/office/officeart/2005/8/layout/hChevron3"/>
    <dgm:cxn modelId="{F2C3197F-4362-CF4D-ACB9-346E628457AE}" type="presOf" srcId="{129B11AA-B23B-456A-9122-93F0D0A4C28B}" destId="{D0620628-EAD8-4D8A-AE9C-F223BE1E05B7}" srcOrd="0" destOrd="0" presId="urn:microsoft.com/office/officeart/2005/8/layout/hChevron3"/>
    <dgm:cxn modelId="{BF80B594-880F-FF4A-9AD0-217F3C432061}" type="presOf" srcId="{5C264F12-9D77-4595-9043-2B187341DF7F}" destId="{A4618FA7-9BDD-48E6-9868-EEA88F88BCF1}" srcOrd="0" destOrd="0" presId="urn:microsoft.com/office/officeart/2005/8/layout/hChevron3"/>
    <dgm:cxn modelId="{9DBE87FE-6B28-47BA-A9E7-C1F01CE092BB}" srcId="{388EB634-B473-41CA-B78D-9FB391CC26D6}" destId="{06B268BF-4D9F-4EA2-8E62-04EA14E36B96}" srcOrd="2" destOrd="0" parTransId="{FED96A1F-E364-4B72-9DE9-0D20827C292F}" sibTransId="{DEEDA21E-D88B-4E6B-82E7-D306C9867773}"/>
    <dgm:cxn modelId="{B30DE65E-9C7A-F146-9FC9-025C75D7B42B}" type="presParOf" srcId="{51C52C22-2289-45CC-8363-F8096DC66F04}" destId="{D0620628-EAD8-4D8A-AE9C-F223BE1E05B7}" srcOrd="0" destOrd="0" presId="urn:microsoft.com/office/officeart/2005/8/layout/hChevron3"/>
    <dgm:cxn modelId="{77CAA29D-E371-774B-A79C-91DF7D0E0594}" type="presParOf" srcId="{51C52C22-2289-45CC-8363-F8096DC66F04}" destId="{58BC1224-1B6E-485C-8E48-E2FB337C0F79}" srcOrd="1" destOrd="0" presId="urn:microsoft.com/office/officeart/2005/8/layout/hChevron3"/>
    <dgm:cxn modelId="{F7C84A20-3D0C-FF4C-874D-03249FED5BBD}" type="presParOf" srcId="{51C52C22-2289-45CC-8363-F8096DC66F04}" destId="{A4618FA7-9BDD-48E6-9868-EEA88F88BCF1}" srcOrd="2" destOrd="0" presId="urn:microsoft.com/office/officeart/2005/8/layout/hChevron3"/>
    <dgm:cxn modelId="{CE6F6D90-087C-CB44-8942-3D5A95FCECC0}" type="presParOf" srcId="{51C52C22-2289-45CC-8363-F8096DC66F04}" destId="{8CE65CF2-AA19-4F5C-9667-C23B9B0BF2AF}" srcOrd="3" destOrd="0" presId="urn:microsoft.com/office/officeart/2005/8/layout/hChevron3"/>
    <dgm:cxn modelId="{A6245AB7-10CF-754F-9788-2C7A5AE9BA69}" type="presParOf" srcId="{51C52C22-2289-45CC-8363-F8096DC66F04}" destId="{84DD03D3-A49B-409B-805D-77214B39F70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2D24C-178C-4A4B-A4F2-C1B86412EF60}">
      <dsp:nvSpPr>
        <dsp:cNvPr id="0" name=""/>
        <dsp:cNvSpPr/>
      </dsp:nvSpPr>
      <dsp:spPr>
        <a:xfrm>
          <a:off x="6061" y="954762"/>
          <a:ext cx="1811805" cy="108708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1</a:t>
          </a:r>
        </a:p>
      </dsp:txBody>
      <dsp:txXfrm>
        <a:off x="37901" y="986602"/>
        <a:ext cx="1748125" cy="1023403"/>
      </dsp:txXfrm>
    </dsp:sp>
    <dsp:sp modelId="{582D4F63-E7D9-4139-9E9B-6581951F8E07}">
      <dsp:nvSpPr>
        <dsp:cNvPr id="0" name=""/>
        <dsp:cNvSpPr/>
      </dsp:nvSpPr>
      <dsp:spPr>
        <a:xfrm>
          <a:off x="1999048" y="1273640"/>
          <a:ext cx="384102" cy="4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999048" y="1363505"/>
        <a:ext cx="268871" cy="269597"/>
      </dsp:txXfrm>
    </dsp:sp>
    <dsp:sp modelId="{C632A642-8E1C-4EAB-BBFA-1A83EAB56D29}">
      <dsp:nvSpPr>
        <dsp:cNvPr id="0" name=""/>
        <dsp:cNvSpPr/>
      </dsp:nvSpPr>
      <dsp:spPr>
        <a:xfrm>
          <a:off x="2542590" y="954762"/>
          <a:ext cx="1811805" cy="108708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2</a:t>
          </a:r>
        </a:p>
      </dsp:txBody>
      <dsp:txXfrm>
        <a:off x="2574430" y="986602"/>
        <a:ext cx="1748125" cy="1023403"/>
      </dsp:txXfrm>
    </dsp:sp>
    <dsp:sp modelId="{D6AAEBE2-D180-4C51-BE91-BEAE91760187}">
      <dsp:nvSpPr>
        <dsp:cNvPr id="0" name=""/>
        <dsp:cNvSpPr/>
      </dsp:nvSpPr>
      <dsp:spPr>
        <a:xfrm>
          <a:off x="4535576" y="1273640"/>
          <a:ext cx="384102" cy="4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535576" y="1363505"/>
        <a:ext cx="268871" cy="269597"/>
      </dsp:txXfrm>
    </dsp:sp>
    <dsp:sp modelId="{72694379-7C03-4468-A197-4AD07CBBBDD8}">
      <dsp:nvSpPr>
        <dsp:cNvPr id="0" name=""/>
        <dsp:cNvSpPr/>
      </dsp:nvSpPr>
      <dsp:spPr>
        <a:xfrm>
          <a:off x="5079118" y="954762"/>
          <a:ext cx="1811805" cy="108708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3</a:t>
          </a:r>
        </a:p>
      </dsp:txBody>
      <dsp:txXfrm>
        <a:off x="5110958" y="986602"/>
        <a:ext cx="1748125" cy="1023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20628-EAD8-4D8A-AE9C-F223BE1E05B7}">
      <dsp:nvSpPr>
        <dsp:cNvPr id="0" name=""/>
        <dsp:cNvSpPr/>
      </dsp:nvSpPr>
      <dsp:spPr>
        <a:xfrm>
          <a:off x="2678" y="407462"/>
          <a:ext cx="2342554" cy="937021"/>
        </a:xfrm>
        <a:prstGeom prst="homePlat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1</a:t>
          </a:r>
        </a:p>
      </dsp:txBody>
      <dsp:txXfrm>
        <a:off x="2678" y="407462"/>
        <a:ext cx="2108299" cy="937021"/>
      </dsp:txXfrm>
    </dsp:sp>
    <dsp:sp modelId="{A4618FA7-9BDD-48E6-9868-EEA88F88BCF1}">
      <dsp:nvSpPr>
        <dsp:cNvPr id="0" name=""/>
        <dsp:cNvSpPr/>
      </dsp:nvSpPr>
      <dsp:spPr>
        <a:xfrm>
          <a:off x="1876722" y="407462"/>
          <a:ext cx="2342554" cy="93702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2</a:t>
          </a:r>
        </a:p>
      </dsp:txBody>
      <dsp:txXfrm>
        <a:off x="2345233" y="407462"/>
        <a:ext cx="1405533" cy="937021"/>
      </dsp:txXfrm>
    </dsp:sp>
    <dsp:sp modelId="{84DD03D3-A49B-409B-805D-77214B39F700}">
      <dsp:nvSpPr>
        <dsp:cNvPr id="0" name=""/>
        <dsp:cNvSpPr/>
      </dsp:nvSpPr>
      <dsp:spPr>
        <a:xfrm>
          <a:off x="3750766" y="407462"/>
          <a:ext cx="2342554" cy="93702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3</a:t>
          </a:r>
        </a:p>
      </dsp:txBody>
      <dsp:txXfrm>
        <a:off x="4219277" y="407462"/>
        <a:ext cx="1405533" cy="937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17D8-28FB-405C-9E38-317B3698F0FF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DB933-A05A-401E-9EFE-5F59053104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143" y="4452677"/>
            <a:ext cx="8361341" cy="1349627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45pt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5144" y="5802304"/>
            <a:ext cx="8361340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238389" y="1154423"/>
            <a:ext cx="1694888" cy="108188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Dual branding </a:t>
            </a:r>
            <a:br>
              <a:rPr lang="en-US" dirty="0"/>
            </a:br>
            <a:r>
              <a:rPr lang="en-US" dirty="0"/>
              <a:t>logo goes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197002" y="6370964"/>
            <a:ext cx="8369481" cy="556628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Date 18pt</a:t>
            </a:r>
          </a:p>
        </p:txBody>
      </p:sp>
    </p:spTree>
    <p:extLst>
      <p:ext uri="{BB962C8B-B14F-4D97-AF65-F5344CB8AC3E}">
        <p14:creationId xmlns:p14="http://schemas.microsoft.com/office/powerpoint/2010/main" val="245683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Table?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caption goes here…</a:t>
            </a:r>
          </a:p>
        </p:txBody>
      </p:sp>
      <p:graphicFrame>
        <p:nvGraphicFramePr>
          <p:cNvPr id="8" name="Table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364578963"/>
              </p:ext>
            </p:extLst>
          </p:nvPr>
        </p:nvGraphicFramePr>
        <p:xfrm>
          <a:off x="472239" y="1707523"/>
          <a:ext cx="8214564" cy="3534328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607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392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1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2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3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4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5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400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6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7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92EF-573D-1F4C-A2A0-FB4A280D09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7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Graph?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419725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caption goes here…</a:t>
            </a:r>
          </a:p>
        </p:txBody>
      </p:sp>
      <p:graphicFrame>
        <p:nvGraphicFramePr>
          <p:cNvPr id="8" name="Char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08726937"/>
              </p:ext>
            </p:extLst>
          </p:nvPr>
        </p:nvGraphicFramePr>
        <p:xfrm>
          <a:off x="340243" y="1943837"/>
          <a:ext cx="8484780" cy="339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DF7EE-B287-5A4D-9813-BA5B271B14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97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Pie Chart?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99835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1348896393"/>
              </p:ext>
            </p:extLst>
          </p:nvPr>
        </p:nvGraphicFramePr>
        <p:xfrm>
          <a:off x="491509" y="1270662"/>
          <a:ext cx="3707218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 userDrawn="1">
            <p:extLst>
              <p:ext uri="{D42A27DB-BD31-4B8C-83A1-F6EECF244321}">
                <p14:modId xmlns:p14="http://schemas.microsoft.com/office/powerpoint/2010/main" val="1010086683"/>
              </p:ext>
            </p:extLst>
          </p:nvPr>
        </p:nvGraphicFramePr>
        <p:xfrm>
          <a:off x="4444578" y="1270662"/>
          <a:ext cx="438770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994609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F306-8463-1144-B790-8D299D3F68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08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SmartArt?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caption goes here…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594280074"/>
              </p:ext>
            </p:extLst>
          </p:nvPr>
        </p:nvGraphicFramePr>
        <p:xfrm>
          <a:off x="1123507" y="1058779"/>
          <a:ext cx="6896986" cy="299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332164275"/>
              </p:ext>
            </p:extLst>
          </p:nvPr>
        </p:nvGraphicFramePr>
        <p:xfrm>
          <a:off x="1524000" y="3540187"/>
          <a:ext cx="6096000" cy="175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29DD7-216F-B44A-A1AA-A19890024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4711" y="6337300"/>
            <a:ext cx="3452139" cy="36512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NeoGenomics</a:t>
            </a:r>
            <a:r>
              <a:rPr lang="en-US" dirty="0"/>
              <a:t> Laboratories, Inc. All rights reserved.</a:t>
            </a:r>
          </a:p>
          <a:p>
            <a:r>
              <a:rPr lang="en-US" dirty="0"/>
              <a:t>All other trademarks are the property of their respective owners.</a:t>
            </a:r>
          </a:p>
          <a:p>
            <a:r>
              <a:rPr lang="en-US" dirty="0"/>
              <a:t>Rev. MMDDYY</a:t>
            </a:r>
          </a:p>
        </p:txBody>
      </p:sp>
    </p:spTree>
    <p:extLst>
      <p:ext uri="{BB962C8B-B14F-4D97-AF65-F5344CB8AC3E}">
        <p14:creationId xmlns:p14="http://schemas.microsoft.com/office/powerpoint/2010/main" val="159186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0" y="2298700"/>
            <a:ext cx="8577263" cy="3340100"/>
          </a:xfrm>
        </p:spPr>
        <p:txBody>
          <a:bodyPr/>
          <a:lstStyle>
            <a:lvl2pPr marL="342900" indent="-171450">
              <a:buFont typeface="Calibri" panose="020F0502020204030204" pitchFamily="34" charset="0"/>
              <a:buChar char="−"/>
              <a:defRPr/>
            </a:lvl2pPr>
            <a:lvl3pPr marL="514350" indent="-171450">
              <a:buFont typeface="Calibri" panose="020F0502020204030204" pitchFamily="34" charset="0"/>
              <a:buChar char="−"/>
              <a:defRPr/>
            </a:lvl3pPr>
            <a:lvl4pPr marL="685800" indent="-171450">
              <a:buFont typeface="Calibri" panose="020F0502020204030204" pitchFamily="34" charset="0"/>
              <a:buChar char="−"/>
              <a:defRPr/>
            </a:lvl4pPr>
            <a:lvl5pPr marL="857250" indent="-17145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-395287"/>
            <a:ext cx="7570860" cy="1600200"/>
          </a:xfrm>
        </p:spPr>
        <p:txBody>
          <a:bodyPr anchor="b"/>
          <a:lstStyle>
            <a:lvl1pPr>
              <a:defRPr sz="27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2253343" y="6034087"/>
            <a:ext cx="4465355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600" baseline="0"/>
            </a:lvl1pPr>
            <a:lvl2pPr marL="171450" indent="0">
              <a:buFont typeface="Calibri" panose="020F0502020204030204" pitchFamily="34" charset="0"/>
              <a:buNone/>
              <a:defRPr/>
            </a:lvl2pPr>
            <a:lvl3pPr marL="342900" indent="0">
              <a:buFont typeface="Calibri" panose="020F0502020204030204" pitchFamily="34" charset="0"/>
              <a:buNone/>
              <a:defRPr/>
            </a:lvl3pPr>
            <a:lvl4pPr marL="514350" indent="0">
              <a:buFont typeface="Calibri" panose="020F0502020204030204" pitchFamily="34" charset="0"/>
              <a:buNone/>
              <a:defRPr/>
            </a:lvl4pPr>
            <a:lvl5pPr marL="640556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88693" y="6034089"/>
            <a:ext cx="27432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75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2990" cy="1600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294596" y="1288596"/>
            <a:ext cx="7568417" cy="408125"/>
          </a:xfrm>
        </p:spPr>
        <p:txBody>
          <a:bodyPr lIns="0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572231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6">
          <p15:clr>
            <a:srgbClr val="FBAE40"/>
          </p15:clr>
        </p15:guide>
        <p15:guide id="4" pos="888">
          <p15:clr>
            <a:srgbClr val="FBAE40"/>
          </p15:clr>
        </p15:guide>
        <p15:guide id="5" orient="horz" pos="100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0" y="2298700"/>
            <a:ext cx="8577263" cy="3340100"/>
          </a:xfrm>
        </p:spPr>
        <p:txBody>
          <a:bodyPr/>
          <a:lstStyle>
            <a:lvl2pPr marL="342900" indent="-171450">
              <a:buFont typeface="Calibri" panose="020F0502020204030204" pitchFamily="34" charset="0"/>
              <a:buChar char="−"/>
              <a:defRPr/>
            </a:lvl2pPr>
            <a:lvl3pPr marL="514350" indent="-171450">
              <a:buFont typeface="Calibri" panose="020F0502020204030204" pitchFamily="34" charset="0"/>
              <a:buChar char="−"/>
              <a:defRPr/>
            </a:lvl3pPr>
            <a:lvl4pPr marL="685800" indent="-171450">
              <a:buFont typeface="Calibri" panose="020F0502020204030204" pitchFamily="34" charset="0"/>
              <a:buChar char="−"/>
              <a:defRPr/>
            </a:lvl4pPr>
            <a:lvl5pPr marL="857250" indent="-17145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-395287"/>
            <a:ext cx="7570860" cy="1600200"/>
          </a:xfrm>
        </p:spPr>
        <p:txBody>
          <a:bodyPr anchor="b"/>
          <a:lstStyle>
            <a:lvl1pPr>
              <a:defRPr sz="27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2253343" y="6034087"/>
            <a:ext cx="4465355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600" baseline="0"/>
            </a:lvl1pPr>
            <a:lvl2pPr marL="171450" indent="0">
              <a:buFont typeface="Calibri" panose="020F0502020204030204" pitchFamily="34" charset="0"/>
              <a:buNone/>
              <a:defRPr/>
            </a:lvl2pPr>
            <a:lvl3pPr marL="342900" indent="0">
              <a:buFont typeface="Calibri" panose="020F0502020204030204" pitchFamily="34" charset="0"/>
              <a:buNone/>
              <a:defRPr/>
            </a:lvl3pPr>
            <a:lvl4pPr marL="514350" indent="0">
              <a:buFont typeface="Calibri" panose="020F0502020204030204" pitchFamily="34" charset="0"/>
              <a:buNone/>
              <a:defRPr/>
            </a:lvl4pPr>
            <a:lvl5pPr marL="640556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88693" y="6034089"/>
            <a:ext cx="27432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75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2990" cy="1600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294596" y="1288596"/>
            <a:ext cx="7568417" cy="408125"/>
          </a:xfrm>
        </p:spPr>
        <p:txBody>
          <a:bodyPr lIns="0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2690352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6">
          <p15:clr>
            <a:srgbClr val="FBAE40"/>
          </p15:clr>
        </p15:guide>
        <p15:guide id="4" pos="888">
          <p15:clr>
            <a:srgbClr val="FBAE40"/>
          </p15:clr>
        </p15:guide>
        <p15:guide id="5" orient="horz" pos="100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0" y="2298700"/>
            <a:ext cx="8577263" cy="3340100"/>
          </a:xfrm>
        </p:spPr>
        <p:txBody>
          <a:bodyPr/>
          <a:lstStyle>
            <a:lvl2pPr marL="342900" indent="-171450">
              <a:buFont typeface="Calibri" panose="020F0502020204030204" pitchFamily="34" charset="0"/>
              <a:buChar char="−"/>
              <a:defRPr/>
            </a:lvl2pPr>
            <a:lvl3pPr marL="514350" indent="-171450">
              <a:buFont typeface="Calibri" panose="020F0502020204030204" pitchFamily="34" charset="0"/>
              <a:buChar char="−"/>
              <a:defRPr/>
            </a:lvl3pPr>
            <a:lvl4pPr marL="685800" indent="-171450">
              <a:buFont typeface="Calibri" panose="020F0502020204030204" pitchFamily="34" charset="0"/>
              <a:buChar char="−"/>
              <a:defRPr/>
            </a:lvl4pPr>
            <a:lvl5pPr marL="857250" indent="-17145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-395287"/>
            <a:ext cx="7570860" cy="1600200"/>
          </a:xfrm>
        </p:spPr>
        <p:txBody>
          <a:bodyPr anchor="b"/>
          <a:lstStyle>
            <a:lvl1pPr>
              <a:defRPr sz="27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2253343" y="6034087"/>
            <a:ext cx="4465355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600" baseline="0"/>
            </a:lvl1pPr>
            <a:lvl2pPr marL="171450" indent="0">
              <a:buFont typeface="Calibri" panose="020F0502020204030204" pitchFamily="34" charset="0"/>
              <a:buNone/>
              <a:defRPr/>
            </a:lvl2pPr>
            <a:lvl3pPr marL="342900" indent="0">
              <a:buFont typeface="Calibri" panose="020F0502020204030204" pitchFamily="34" charset="0"/>
              <a:buNone/>
              <a:defRPr/>
            </a:lvl3pPr>
            <a:lvl4pPr marL="514350" indent="0">
              <a:buFont typeface="Calibri" panose="020F0502020204030204" pitchFamily="34" charset="0"/>
              <a:buNone/>
              <a:defRPr/>
            </a:lvl4pPr>
            <a:lvl5pPr marL="640556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88693" y="6034089"/>
            <a:ext cx="27432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75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2990" cy="1600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294596" y="1288596"/>
            <a:ext cx="7568417" cy="408125"/>
          </a:xfrm>
        </p:spPr>
        <p:txBody>
          <a:bodyPr lIns="0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442105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6">
          <p15:clr>
            <a:srgbClr val="FBAE40"/>
          </p15:clr>
        </p15:guide>
        <p15:guide id="4" pos="888">
          <p15:clr>
            <a:srgbClr val="FBAE40"/>
          </p15:clr>
        </p15:guide>
        <p15:guide id="5" orient="horz" pos="100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0" y="2298700"/>
            <a:ext cx="8577263" cy="3340100"/>
          </a:xfrm>
        </p:spPr>
        <p:txBody>
          <a:bodyPr/>
          <a:lstStyle>
            <a:lvl2pPr marL="342900" indent="-171450">
              <a:buFont typeface="Calibri" panose="020F0502020204030204" pitchFamily="34" charset="0"/>
              <a:buChar char="−"/>
              <a:defRPr/>
            </a:lvl2pPr>
            <a:lvl3pPr marL="514350" indent="-171450">
              <a:buFont typeface="Calibri" panose="020F0502020204030204" pitchFamily="34" charset="0"/>
              <a:buChar char="−"/>
              <a:defRPr/>
            </a:lvl3pPr>
            <a:lvl4pPr marL="685800" indent="-171450">
              <a:buFont typeface="Calibri" panose="020F0502020204030204" pitchFamily="34" charset="0"/>
              <a:buChar char="−"/>
              <a:defRPr/>
            </a:lvl4pPr>
            <a:lvl5pPr marL="857250" indent="-17145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-395287"/>
            <a:ext cx="7570860" cy="1600200"/>
          </a:xfrm>
        </p:spPr>
        <p:txBody>
          <a:bodyPr anchor="b"/>
          <a:lstStyle>
            <a:lvl1pPr>
              <a:defRPr sz="27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2253343" y="6034087"/>
            <a:ext cx="4465355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600" baseline="0"/>
            </a:lvl1pPr>
            <a:lvl2pPr marL="171450" indent="0">
              <a:buFont typeface="Calibri" panose="020F0502020204030204" pitchFamily="34" charset="0"/>
              <a:buNone/>
              <a:defRPr/>
            </a:lvl2pPr>
            <a:lvl3pPr marL="342900" indent="0">
              <a:buFont typeface="Calibri" panose="020F0502020204030204" pitchFamily="34" charset="0"/>
              <a:buNone/>
              <a:defRPr/>
            </a:lvl3pPr>
            <a:lvl4pPr marL="514350" indent="0">
              <a:buFont typeface="Calibri" panose="020F0502020204030204" pitchFamily="34" charset="0"/>
              <a:buNone/>
              <a:defRPr/>
            </a:lvl4pPr>
            <a:lvl5pPr marL="640556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88693" y="6034089"/>
            <a:ext cx="27432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75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2990" cy="1600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294596" y="1288596"/>
            <a:ext cx="7568417" cy="408125"/>
          </a:xfrm>
        </p:spPr>
        <p:txBody>
          <a:bodyPr lIns="0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4484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6">
          <p15:clr>
            <a:srgbClr val="FBAE40"/>
          </p15:clr>
        </p15:guide>
        <p15:guide id="4" pos="888">
          <p15:clr>
            <a:srgbClr val="FBAE40"/>
          </p15:clr>
        </p15:guide>
        <p15:guide id="5" orient="horz" pos="100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D3C7F55-9DAD-4316-AD0C-DA4511F4A70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B1C1E-4390-4187-B79C-9D525F1C6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92107" y="1949697"/>
            <a:ext cx="6215997" cy="1325563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Section Header 45pt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2107" y="3299324"/>
            <a:ext cx="6215997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</p:spTree>
    <p:extLst>
      <p:ext uri="{BB962C8B-B14F-4D97-AF65-F5344CB8AC3E}">
        <p14:creationId xmlns:p14="http://schemas.microsoft.com/office/powerpoint/2010/main" val="2877210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40" y="353096"/>
            <a:ext cx="8214559" cy="705685"/>
          </a:xfrm>
        </p:spPr>
        <p:txBody>
          <a:bodyPr lIns="0" anchor="t">
            <a:noAutofit/>
          </a:bodyPr>
          <a:lstStyle>
            <a:lvl1pPr>
              <a:defRPr sz="33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44pt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272" y="1510750"/>
            <a:ext cx="8202526" cy="4299685"/>
          </a:xfrm>
        </p:spPr>
        <p:txBody>
          <a:bodyPr>
            <a:noAutofit/>
          </a:bodyPr>
          <a:lstStyle>
            <a:lvl2pPr marL="342900" indent="-171450">
              <a:buFont typeface="Calibri" panose="020F0502020204030204" pitchFamily="34" charset="0"/>
              <a:buChar char="−"/>
              <a:defRPr/>
            </a:lvl2pPr>
            <a:lvl3pPr marL="469106" indent="-126206">
              <a:buFont typeface="Calibri" panose="020F0502020204030204" pitchFamily="34" charset="0"/>
              <a:buChar char="−"/>
              <a:defRPr/>
            </a:lvl3pPr>
            <a:lvl4pPr marL="640556" indent="-126206">
              <a:buFont typeface="Calibri" panose="020F0502020204030204" pitchFamily="34" charset="0"/>
              <a:buChar char="−"/>
              <a:defRPr/>
            </a:lvl4pPr>
            <a:lvl5pPr marL="776288" indent="-135731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638430" y="6315409"/>
            <a:ext cx="2057400" cy="365125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750">
                <a:solidFill>
                  <a:schemeClr val="tx1"/>
                </a:solidFill>
              </a:defRPr>
            </a:lvl1pPr>
          </a:lstStyle>
          <a:p>
            <a:fld id="{8A7A06E3-B049-42B0-A44B-712ACD1596F5}" type="slidenum">
              <a:rPr lang="en-US" smtClean="0">
                <a:solidFill>
                  <a:srgbClr val="424242"/>
                </a:solidFill>
              </a:rPr>
              <a:pPr/>
              <a:t>‹#›</a:t>
            </a:fld>
            <a:endParaRPr lang="en-US">
              <a:solidFill>
                <a:srgbClr val="424242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0244" y="1005776"/>
            <a:ext cx="8202526" cy="380337"/>
          </a:xfrm>
        </p:spPr>
        <p:txBody>
          <a:bodyPr lIns="0">
            <a:noAutofit/>
          </a:bodyPr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  <a:lvl2pPr marL="342900" indent="-171450">
              <a:buFont typeface="Calibri" panose="020F0502020204030204" pitchFamily="34" charset="0"/>
              <a:buChar char="−"/>
              <a:defRPr/>
            </a:lvl2pPr>
            <a:lvl3pPr marL="469106" indent="-126206">
              <a:buFont typeface="Calibri" panose="020F0502020204030204" pitchFamily="34" charset="0"/>
              <a:buChar char="−"/>
              <a:defRPr/>
            </a:lvl3pPr>
            <a:lvl4pPr marL="640556" indent="-126206">
              <a:buFont typeface="Calibri" panose="020F0502020204030204" pitchFamily="34" charset="0"/>
              <a:buChar char="−"/>
              <a:defRPr/>
            </a:lvl4pPr>
            <a:lvl5pPr marL="776288" indent="-135731">
              <a:buFont typeface="Calibri" panose="020F0502020204030204" pitchFamily="34" charset="0"/>
              <a:buChar char="−"/>
              <a:defRPr/>
            </a:lvl5pPr>
          </a:lstStyle>
          <a:p>
            <a:r>
              <a:rPr lang="en-US" sz="2100" dirty="0">
                <a:solidFill>
                  <a:schemeClr val="accent2"/>
                </a:solidFill>
              </a:rPr>
              <a:t>Header 28pt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82" y="6035041"/>
            <a:ext cx="1297597" cy="59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7187123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8202526" cy="4351338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00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B18C92-F22B-3944-94B4-A2A04DBD508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189266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510749"/>
            <a:ext cx="8202526" cy="4110406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639717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74026" y="974254"/>
            <a:ext cx="8210481" cy="537323"/>
          </a:xfrm>
        </p:spPr>
        <p:txBody>
          <a:bodyPr/>
          <a:lstStyle>
            <a:lvl1pPr>
              <a:buNone/>
              <a:defRPr sz="2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Header 25pt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42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781045-94AD-034B-9406-A0241DDDF23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8ABFE-359A-7C4B-9244-B65794B45A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6E5307-6D98-884C-9F72-DD377E48179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35770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0" y="1272169"/>
            <a:ext cx="4514850" cy="4351338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00824-31D3-3E4E-A7C9-0FCFF842A5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036F1-B52C-2540-ADA0-9BAF50176B9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69"/>
            <a:ext cx="4030578" cy="4210653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29150" y="1272169"/>
            <a:ext cx="4514850" cy="4201709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D8E1D-328C-D04E-9C7E-9588A645C6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6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65252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665252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472239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5252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4665252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472239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2C895A-225D-E34E-A7D8-DF39B08C6B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99F655-FF72-A240-9346-313BCC07939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202975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331478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31478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1573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61573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A260D-96C0-7747-BAD2-0F220E98D2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E4CB4F-EA6C-4E42-9785-24BE7797A5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423168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15350" y="6390861"/>
            <a:ext cx="398049" cy="309683"/>
          </a:xfrm>
          <a:prstGeom prst="rect">
            <a:avLst/>
          </a:prstGeom>
        </p:spPr>
        <p:txBody>
          <a:bodyPr lIns="0" tIns="0" r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9" r:id="rId2"/>
    <p:sldLayoutId id="2147483664" r:id="rId3"/>
    <p:sldLayoutId id="214748369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92" r:id="rId10"/>
    <p:sldLayoutId id="2147483693" r:id="rId11"/>
    <p:sldLayoutId id="2147483694" r:id="rId12"/>
    <p:sldLayoutId id="2147483695" r:id="rId13"/>
    <p:sldLayoutId id="2147483690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CF758-1682-3148-88C6-656F8528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43" y="4918666"/>
            <a:ext cx="8361341" cy="1349627"/>
          </a:xfrm>
        </p:spPr>
        <p:txBody>
          <a:bodyPr/>
          <a:lstStyle/>
          <a:p>
            <a:r>
              <a:rPr lang="en-US" sz="4000" dirty="0"/>
              <a:t>Clinical BI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56DA1-7792-794E-BF48-9403E919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44" y="6365011"/>
            <a:ext cx="8361340" cy="556628"/>
          </a:xfrm>
        </p:spPr>
        <p:txBody>
          <a:bodyPr/>
          <a:lstStyle/>
          <a:p>
            <a:r>
              <a:rPr lang="en-US" dirty="0"/>
              <a:t>16-MAR-2022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FB3BB5-600C-4F85-AEE0-3A5E45A4985D}"/>
              </a:ext>
            </a:extLst>
          </p:cNvPr>
          <p:cNvSpPr txBox="1"/>
          <p:nvPr/>
        </p:nvSpPr>
        <p:spPr>
          <a:xfrm>
            <a:off x="6400801" y="5844756"/>
            <a:ext cx="2894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Segun Jung, PhD</a:t>
            </a:r>
          </a:p>
          <a:p>
            <a:r>
              <a:rPr lang="en-US" dirty="0"/>
              <a:t>Associate Director of R&amp;D and Clinical Bioinformatics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74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Heme CNV – 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4762CB-3F57-417D-BB4F-59DC6672B91F}"/>
              </a:ext>
            </a:extLst>
          </p:cNvPr>
          <p:cNvSpPr/>
          <p:nvPr/>
        </p:nvSpPr>
        <p:spPr>
          <a:xfrm>
            <a:off x="3610628" y="725817"/>
            <a:ext cx="1288636" cy="5991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QIAseq297</a:t>
            </a:r>
          </a:p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F8114-B443-4819-A521-B9C5C407169E}"/>
              </a:ext>
            </a:extLst>
          </p:cNvPr>
          <p:cNvSpPr/>
          <p:nvPr/>
        </p:nvSpPr>
        <p:spPr>
          <a:xfrm>
            <a:off x="2089669" y="1215531"/>
            <a:ext cx="1206842" cy="3900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VCF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BBB26-5D1F-4391-93E2-C6289445821F}"/>
              </a:ext>
            </a:extLst>
          </p:cNvPr>
          <p:cNvSpPr/>
          <p:nvPr/>
        </p:nvSpPr>
        <p:spPr>
          <a:xfrm>
            <a:off x="1293244" y="2006400"/>
            <a:ext cx="1706404" cy="513636"/>
          </a:xfrm>
          <a:prstGeom prst="ellipse">
            <a:avLst/>
          </a:prstGeom>
          <a:solidFill>
            <a:srgbClr val="FBD3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PureCN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155012-97F8-4398-AB9C-05C18B63D1F0}"/>
              </a:ext>
            </a:extLst>
          </p:cNvPr>
          <p:cNvSpPr/>
          <p:nvPr/>
        </p:nvSpPr>
        <p:spPr>
          <a:xfrm>
            <a:off x="3401744" y="2006400"/>
            <a:ext cx="1706405" cy="501885"/>
          </a:xfrm>
          <a:prstGeom prst="ellipse">
            <a:avLst/>
          </a:prstGeom>
          <a:solidFill>
            <a:srgbClr val="FBD3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CNVkit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0558F0-6C62-47EC-A8D9-DABEE6593DF2}"/>
              </a:ext>
            </a:extLst>
          </p:cNvPr>
          <p:cNvSpPr/>
          <p:nvPr/>
        </p:nvSpPr>
        <p:spPr>
          <a:xfrm>
            <a:off x="6277350" y="2006400"/>
            <a:ext cx="1706405" cy="501885"/>
          </a:xfrm>
          <a:prstGeom prst="ellipse">
            <a:avLst/>
          </a:prstGeom>
          <a:solidFill>
            <a:srgbClr val="FBD3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Mosdepth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231848-2B22-45B9-A392-31C8542E6A66}"/>
              </a:ext>
            </a:extLst>
          </p:cNvPr>
          <p:cNvSpPr/>
          <p:nvPr/>
        </p:nvSpPr>
        <p:spPr>
          <a:xfrm>
            <a:off x="1293244" y="2783963"/>
            <a:ext cx="1649880" cy="567772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Segment-Level Log</a:t>
            </a:r>
            <a:r>
              <a:rPr lang="en-US" sz="1600" b="1" baseline="-250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(CN) x 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D18448-05DC-41A8-AA34-FC535E6639EA}"/>
              </a:ext>
            </a:extLst>
          </p:cNvPr>
          <p:cNvSpPr/>
          <p:nvPr/>
        </p:nvSpPr>
        <p:spPr>
          <a:xfrm>
            <a:off x="3494309" y="2783963"/>
            <a:ext cx="1530966" cy="567772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Gene-Level Log</a:t>
            </a:r>
            <a:r>
              <a:rPr lang="en-US" sz="1600" b="1" baseline="-250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(CN) x 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58A9E7-0D49-451A-BDDE-CFE3C05FB1B8}"/>
              </a:ext>
            </a:extLst>
          </p:cNvPr>
          <p:cNvSpPr/>
          <p:nvPr/>
        </p:nvSpPr>
        <p:spPr>
          <a:xfrm>
            <a:off x="7554552" y="2783963"/>
            <a:ext cx="1444476" cy="567806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Coverage 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872202-9FBD-4595-857B-0DB5F0621645}"/>
              </a:ext>
            </a:extLst>
          </p:cNvPr>
          <p:cNvSpPr txBox="1"/>
          <p:nvPr/>
        </p:nvSpPr>
        <p:spPr>
          <a:xfrm>
            <a:off x="6959489" y="286565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B4D2C1A-9DC8-48F3-A61F-4FE88F6A889A}"/>
              </a:ext>
            </a:extLst>
          </p:cNvPr>
          <p:cNvCxnSpPr/>
          <p:nvPr/>
        </p:nvCxnSpPr>
        <p:spPr>
          <a:xfrm flipH="1">
            <a:off x="6020437" y="2459714"/>
            <a:ext cx="253767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185237-CF89-4691-A53F-209D1EB0665A}"/>
              </a:ext>
            </a:extLst>
          </p:cNvPr>
          <p:cNvCxnSpPr/>
          <p:nvPr/>
        </p:nvCxnSpPr>
        <p:spPr>
          <a:xfrm>
            <a:off x="7764686" y="2469905"/>
            <a:ext cx="269243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8639E4-FA10-4B8C-A5C8-BB5588DAC75D}"/>
              </a:ext>
            </a:extLst>
          </p:cNvPr>
          <p:cNvCxnSpPr/>
          <p:nvPr/>
        </p:nvCxnSpPr>
        <p:spPr>
          <a:xfrm>
            <a:off x="7154414" y="2628206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7B1FA0D-B458-45AA-AC23-07FBB16663CA}"/>
              </a:ext>
            </a:extLst>
          </p:cNvPr>
          <p:cNvSpPr/>
          <p:nvPr/>
        </p:nvSpPr>
        <p:spPr>
          <a:xfrm>
            <a:off x="5213381" y="1215531"/>
            <a:ext cx="1206842" cy="3900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E414F56-7072-42CE-B847-3535054469A1}"/>
              </a:ext>
            </a:extLst>
          </p:cNvPr>
          <p:cNvSpPr/>
          <p:nvPr/>
        </p:nvSpPr>
        <p:spPr>
          <a:xfrm>
            <a:off x="727974" y="3766224"/>
            <a:ext cx="4118600" cy="23302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450"/>
              </a:spcAft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From Existing Tools</a:t>
            </a:r>
            <a:endParaRPr lang="en-US" sz="1600" dirty="0">
              <a:solidFill>
                <a:srgbClr val="2121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PureCN and CNVkit selected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 accuracy: 95% to 96%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Log</a:t>
            </a:r>
            <a:r>
              <a:rPr lang="en-US" sz="1600" baseline="-250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(CN) used as found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and segment level results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intervals included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&gt; 0 for gain and &lt; 0 for loss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ADAD456-2C37-4ACA-9DA7-9A439E784134}"/>
              </a:ext>
            </a:extLst>
          </p:cNvPr>
          <p:cNvSpPr/>
          <p:nvPr/>
        </p:nvSpPr>
        <p:spPr>
          <a:xfrm>
            <a:off x="4899264" y="3766223"/>
            <a:ext cx="4104872" cy="23302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450"/>
              </a:spcAft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Coverages</a:t>
            </a:r>
            <a:endParaRPr lang="en-US" sz="1600" dirty="0">
              <a:solidFill>
                <a:srgbClr val="2121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 and experimental features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11K samples to assess assay-specific coverage variations and biases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between gene coverage and other elements / expected normal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&gt; 1 for gain and &lt; 1 for loss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BB0F9-95B5-48E0-803F-89C66C4ECB7A}"/>
              </a:ext>
            </a:extLst>
          </p:cNvPr>
          <p:cNvSpPr/>
          <p:nvPr/>
        </p:nvSpPr>
        <p:spPr>
          <a:xfrm>
            <a:off x="5273622" y="2783929"/>
            <a:ext cx="1444476" cy="567806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Coverage 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91B3BE-AC98-4406-A635-5219ECD80EC5}"/>
              </a:ext>
            </a:extLst>
          </p:cNvPr>
          <p:cNvCxnSpPr/>
          <p:nvPr/>
        </p:nvCxnSpPr>
        <p:spPr>
          <a:xfrm>
            <a:off x="2844145" y="2459714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620CC4A-3720-4F67-89E7-92EFC79F26DC}"/>
              </a:ext>
            </a:extLst>
          </p:cNvPr>
          <p:cNvCxnSpPr/>
          <p:nvPr/>
        </p:nvCxnSpPr>
        <p:spPr>
          <a:xfrm>
            <a:off x="3513382" y="2459141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0065AAC-3106-46F3-B34C-5DF174A9E0DF}"/>
              </a:ext>
            </a:extLst>
          </p:cNvPr>
          <p:cNvCxnSpPr>
            <a:cxnSpLocks/>
          </p:cNvCxnSpPr>
          <p:nvPr/>
        </p:nvCxnSpPr>
        <p:spPr>
          <a:xfrm>
            <a:off x="3035925" y="2410442"/>
            <a:ext cx="341263" cy="310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DF2697-72E4-4BCB-91D5-5B93BFEE343A}"/>
              </a:ext>
            </a:extLst>
          </p:cNvPr>
          <p:cNvCxnSpPr>
            <a:cxnSpLocks/>
          </p:cNvCxnSpPr>
          <p:nvPr/>
        </p:nvCxnSpPr>
        <p:spPr>
          <a:xfrm flipH="1">
            <a:off x="3039071" y="2419495"/>
            <a:ext cx="356487" cy="301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A58C481-1412-46D8-9371-2F163970CDDF}"/>
              </a:ext>
            </a:extLst>
          </p:cNvPr>
          <p:cNvCxnSpPr/>
          <p:nvPr/>
        </p:nvCxnSpPr>
        <p:spPr>
          <a:xfrm flipH="1">
            <a:off x="3268674" y="892781"/>
            <a:ext cx="253767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BCAF3E-B46E-416B-B1A1-75F3D398EDC9}"/>
              </a:ext>
            </a:extLst>
          </p:cNvPr>
          <p:cNvCxnSpPr/>
          <p:nvPr/>
        </p:nvCxnSpPr>
        <p:spPr>
          <a:xfrm>
            <a:off x="4972825" y="896556"/>
            <a:ext cx="269243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C69F57-2E76-4F17-98B6-84A6433ABE7E}"/>
              </a:ext>
            </a:extLst>
          </p:cNvPr>
          <p:cNvCxnSpPr/>
          <p:nvPr/>
        </p:nvCxnSpPr>
        <p:spPr>
          <a:xfrm>
            <a:off x="2712163" y="1708999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EBE113-5BFF-470F-86BB-07D6A13D33E2}"/>
              </a:ext>
            </a:extLst>
          </p:cNvPr>
          <p:cNvCxnSpPr>
            <a:cxnSpLocks/>
          </p:cNvCxnSpPr>
          <p:nvPr/>
        </p:nvCxnSpPr>
        <p:spPr>
          <a:xfrm>
            <a:off x="3256755" y="1712100"/>
            <a:ext cx="225930" cy="304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23DD767-4E59-43BE-ADAD-35A4BAEE7857}"/>
              </a:ext>
            </a:extLst>
          </p:cNvPr>
          <p:cNvCxnSpPr>
            <a:cxnSpLocks/>
          </p:cNvCxnSpPr>
          <p:nvPr/>
        </p:nvCxnSpPr>
        <p:spPr>
          <a:xfrm flipH="1">
            <a:off x="4899264" y="1716459"/>
            <a:ext cx="266318" cy="266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603C954-EA63-4C4D-8773-91620706D34E}"/>
              </a:ext>
            </a:extLst>
          </p:cNvPr>
          <p:cNvCxnSpPr>
            <a:cxnSpLocks/>
          </p:cNvCxnSpPr>
          <p:nvPr/>
        </p:nvCxnSpPr>
        <p:spPr>
          <a:xfrm>
            <a:off x="6197750" y="1708999"/>
            <a:ext cx="136088" cy="284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A83385F-83F0-4256-AE7A-34A4A851DEEB}"/>
              </a:ext>
            </a:extLst>
          </p:cNvPr>
          <p:cNvCxnSpPr>
            <a:cxnSpLocks/>
          </p:cNvCxnSpPr>
          <p:nvPr/>
        </p:nvCxnSpPr>
        <p:spPr>
          <a:xfrm flipH="1">
            <a:off x="2943124" y="1591147"/>
            <a:ext cx="2164323" cy="415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9BE0482-9A1D-43FC-B863-1AAB89D72087}"/>
              </a:ext>
            </a:extLst>
          </p:cNvPr>
          <p:cNvCxnSpPr>
            <a:cxnSpLocks/>
          </p:cNvCxnSpPr>
          <p:nvPr/>
        </p:nvCxnSpPr>
        <p:spPr>
          <a:xfrm>
            <a:off x="2815508" y="3429000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5BD844-BED1-4557-91CD-A2416F434BB7}"/>
              </a:ext>
            </a:extLst>
          </p:cNvPr>
          <p:cNvCxnSpPr>
            <a:cxnSpLocks/>
          </p:cNvCxnSpPr>
          <p:nvPr/>
        </p:nvCxnSpPr>
        <p:spPr>
          <a:xfrm>
            <a:off x="3614042" y="3429000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865A649-A5E8-47C0-8982-5E9E00B470A4}"/>
              </a:ext>
            </a:extLst>
          </p:cNvPr>
          <p:cNvCxnSpPr>
            <a:cxnSpLocks/>
          </p:cNvCxnSpPr>
          <p:nvPr/>
        </p:nvCxnSpPr>
        <p:spPr>
          <a:xfrm>
            <a:off x="6599520" y="3429000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C6711A-7FB8-4746-97DD-CF7B203CD5B4}"/>
              </a:ext>
            </a:extLst>
          </p:cNvPr>
          <p:cNvCxnSpPr>
            <a:cxnSpLocks/>
          </p:cNvCxnSpPr>
          <p:nvPr/>
        </p:nvCxnSpPr>
        <p:spPr>
          <a:xfrm>
            <a:off x="7764686" y="3439005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6762CB4-4ED9-4052-B7DA-32D59B468581}"/>
              </a:ext>
            </a:extLst>
          </p:cNvPr>
          <p:cNvSpPr txBox="1"/>
          <p:nvPr/>
        </p:nvSpPr>
        <p:spPr>
          <a:xfrm>
            <a:off x="124559" y="1053864"/>
            <a:ext cx="190697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270 genes covered by the CNV methods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8AF0C1-E9DD-4F24-8C9B-9F0D0A72FEAF}"/>
              </a:ext>
            </a:extLst>
          </p:cNvPr>
          <p:cNvSpPr txBox="1"/>
          <p:nvPr/>
        </p:nvSpPr>
        <p:spPr>
          <a:xfrm>
            <a:off x="7326547" y="6032906"/>
            <a:ext cx="1862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Christophe Magnan</a:t>
            </a:r>
          </a:p>
        </p:txBody>
      </p:sp>
    </p:spTree>
    <p:extLst>
      <p:ext uri="{BB962C8B-B14F-4D97-AF65-F5344CB8AC3E}">
        <p14:creationId xmlns:p14="http://schemas.microsoft.com/office/powerpoint/2010/main" val="276616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Heme CNV – Random Forest Classifier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38C650-E1D4-4052-8776-173470258915}"/>
              </a:ext>
            </a:extLst>
          </p:cNvPr>
          <p:cNvSpPr/>
          <p:nvPr/>
        </p:nvSpPr>
        <p:spPr>
          <a:xfrm>
            <a:off x="137488" y="1703964"/>
            <a:ext cx="1680356" cy="96753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252,858 genes with known CNV information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E6E1ECC-73B6-4AC0-ADFE-BE5FD36BD5D0}"/>
              </a:ext>
            </a:extLst>
          </p:cNvPr>
          <p:cNvSpPr/>
          <p:nvPr/>
        </p:nvSpPr>
        <p:spPr>
          <a:xfrm>
            <a:off x="3776721" y="1819775"/>
            <a:ext cx="1680356" cy="707732"/>
          </a:xfrm>
          <a:prstGeom prst="roundRect">
            <a:avLst/>
          </a:prstGeom>
          <a:solidFill>
            <a:srgbClr val="F2D7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Algorithm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4F5DDF-494C-4AE4-B1AF-0D1FDAF9623A}"/>
              </a:ext>
            </a:extLst>
          </p:cNvPr>
          <p:cNvSpPr/>
          <p:nvPr/>
        </p:nvSpPr>
        <p:spPr>
          <a:xfrm>
            <a:off x="6920909" y="2959876"/>
            <a:ext cx="1680356" cy="967533"/>
          </a:xfrm>
          <a:prstGeom prst="ellipse">
            <a:avLst/>
          </a:prstGeom>
          <a:solidFill>
            <a:srgbClr val="E5B9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CNV Model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D2625A-7059-4552-9BD7-B6B61358F8D6}"/>
              </a:ext>
            </a:extLst>
          </p:cNvPr>
          <p:cNvCxnSpPr>
            <a:cxnSpLocks/>
          </p:cNvCxnSpPr>
          <p:nvPr/>
        </p:nvCxnSpPr>
        <p:spPr>
          <a:xfrm flipV="1">
            <a:off x="1982658" y="2173641"/>
            <a:ext cx="1613438" cy="14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630AC5E-6300-427D-B894-B9F9F07A6320}"/>
              </a:ext>
            </a:extLst>
          </p:cNvPr>
          <p:cNvCxnSpPr>
            <a:cxnSpLocks/>
          </p:cNvCxnSpPr>
          <p:nvPr/>
        </p:nvCxnSpPr>
        <p:spPr>
          <a:xfrm>
            <a:off x="5592181" y="2208700"/>
            <a:ext cx="1121440" cy="662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9A02F7D-0884-464E-81C9-9EB121B12572}"/>
              </a:ext>
            </a:extLst>
          </p:cNvPr>
          <p:cNvSpPr/>
          <p:nvPr/>
        </p:nvSpPr>
        <p:spPr>
          <a:xfrm>
            <a:off x="6920908" y="1167681"/>
            <a:ext cx="1680356" cy="96753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with unknown CNV information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EB35C0-E8E1-4CD9-A247-92324BB2CDCA}"/>
              </a:ext>
            </a:extLst>
          </p:cNvPr>
          <p:cNvSpPr txBox="1"/>
          <p:nvPr/>
        </p:nvSpPr>
        <p:spPr>
          <a:xfrm>
            <a:off x="2268166" y="1819775"/>
            <a:ext cx="1006338" cy="33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Features +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E60B7A-28F8-4B9C-8083-78D2B5B43474}"/>
              </a:ext>
            </a:extLst>
          </p:cNvPr>
          <p:cNvCxnSpPr>
            <a:cxnSpLocks/>
          </p:cNvCxnSpPr>
          <p:nvPr/>
        </p:nvCxnSpPr>
        <p:spPr>
          <a:xfrm>
            <a:off x="7761086" y="2267072"/>
            <a:ext cx="0" cy="570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A22F62C-0622-4441-8F64-9C81482A3456}"/>
              </a:ext>
            </a:extLst>
          </p:cNvPr>
          <p:cNvSpPr txBox="1"/>
          <p:nvPr/>
        </p:nvSpPr>
        <p:spPr>
          <a:xfrm>
            <a:off x="7880430" y="2399013"/>
            <a:ext cx="857642" cy="33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854A9F-BCF5-4FA1-AE88-B3D1D8E1393F}"/>
              </a:ext>
            </a:extLst>
          </p:cNvPr>
          <p:cNvSpPr txBox="1"/>
          <p:nvPr/>
        </p:nvSpPr>
        <p:spPr>
          <a:xfrm>
            <a:off x="2209884" y="2208700"/>
            <a:ext cx="1078288" cy="33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CNV Result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14BD8A-B862-4A61-A0CF-D39338161A54}"/>
              </a:ext>
            </a:extLst>
          </p:cNvPr>
          <p:cNvSpPr/>
          <p:nvPr/>
        </p:nvSpPr>
        <p:spPr>
          <a:xfrm>
            <a:off x="6915310" y="4800374"/>
            <a:ext cx="2044052" cy="12631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CNV Prediction</a:t>
            </a:r>
          </a:p>
          <a:p>
            <a:pPr>
              <a:spcBef>
                <a:spcPts val="1200"/>
              </a:spcBef>
            </a:pPr>
            <a:r>
              <a:rPr lang="en-US" sz="17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Loss:	71.23%</a:t>
            </a:r>
          </a:p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Gain:	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3.56%</a:t>
            </a:r>
          </a:p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Normal:	25.21%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61D335-AC82-437C-9D09-30E6B26D546E}"/>
              </a:ext>
            </a:extLst>
          </p:cNvPr>
          <p:cNvCxnSpPr>
            <a:cxnSpLocks/>
          </p:cNvCxnSpPr>
          <p:nvPr/>
        </p:nvCxnSpPr>
        <p:spPr>
          <a:xfrm>
            <a:off x="7761086" y="4045363"/>
            <a:ext cx="0" cy="570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C75E7ED-E09C-403C-949B-BEB29D44679D}"/>
              </a:ext>
            </a:extLst>
          </p:cNvPr>
          <p:cNvSpPr txBox="1"/>
          <p:nvPr/>
        </p:nvSpPr>
        <p:spPr>
          <a:xfrm>
            <a:off x="7937336" y="4118975"/>
            <a:ext cx="1078288" cy="33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CNV Result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19198E0-F3DC-479F-864A-81A536D36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377" y="2871474"/>
            <a:ext cx="3586000" cy="3240568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1EDE73E-47EE-424B-9205-65A57917E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3" t="-3747" r="12201" b="3747"/>
          <a:stretch/>
        </p:blipFill>
        <p:spPr>
          <a:xfrm>
            <a:off x="178980" y="2863321"/>
            <a:ext cx="2337631" cy="2348738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0212BA7-E74A-4CC9-8001-DCCF3DA9A6C6}"/>
              </a:ext>
            </a:extLst>
          </p:cNvPr>
          <p:cNvCxnSpPr>
            <a:cxnSpLocks/>
          </p:cNvCxnSpPr>
          <p:nvPr/>
        </p:nvCxnSpPr>
        <p:spPr>
          <a:xfrm flipH="1">
            <a:off x="2268166" y="4260323"/>
            <a:ext cx="8647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91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B0025-B043-43C0-A0FD-BDFEC8FB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144379"/>
            <a:ext cx="7570860" cy="1060534"/>
          </a:xfrm>
        </p:spPr>
        <p:txBody>
          <a:bodyPr/>
          <a:lstStyle/>
          <a:p>
            <a:r>
              <a:rPr lang="en-US" sz="2800" dirty="0"/>
              <a:t>Heme CNV – </a:t>
            </a:r>
            <a:r>
              <a:rPr lang="en-US" dirty="0"/>
              <a:t>Pipeline Validation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97FAD2-4FBA-4753-96EC-3EEEDF58CB5B}"/>
              </a:ext>
            </a:extLst>
          </p:cNvPr>
          <p:cNvSpPr/>
          <p:nvPr/>
        </p:nvSpPr>
        <p:spPr>
          <a:xfrm>
            <a:off x="52182" y="4972051"/>
            <a:ext cx="9047093" cy="103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06B9FA4-9A94-43C5-A533-680357E3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61" y="1893405"/>
            <a:ext cx="7788411" cy="4036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9E781-DA90-44DC-8D67-5AD356C0CB55}"/>
              </a:ext>
            </a:extLst>
          </p:cNvPr>
          <p:cNvSpPr/>
          <p:nvPr/>
        </p:nvSpPr>
        <p:spPr>
          <a:xfrm>
            <a:off x="4980888" y="1960494"/>
            <a:ext cx="2398918" cy="39021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12765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8CDE72-E0F1-4DEE-9E01-5561002D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84221"/>
            <a:ext cx="7570860" cy="1120692"/>
          </a:xfrm>
        </p:spPr>
        <p:txBody>
          <a:bodyPr/>
          <a:lstStyle/>
          <a:p>
            <a:r>
              <a:rPr lang="en-US" sz="2800" dirty="0"/>
              <a:t>Heme CNV – </a:t>
            </a:r>
            <a:r>
              <a:rPr lang="en-US" dirty="0"/>
              <a:t>Pipeline Validation Results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23670DD-7503-476C-BA7A-4FBE6A317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2173" y="2199797"/>
            <a:ext cx="6151895" cy="1229204"/>
          </a:xfrm>
        </p:spPr>
        <p:txBody>
          <a:bodyPr>
            <a:noAutofit/>
          </a:bodyPr>
          <a:lstStyle/>
          <a:p>
            <a:r>
              <a:rPr lang="en-US" sz="1800" dirty="0"/>
              <a:t>Model evaluated on each of the 62 genes</a:t>
            </a:r>
          </a:p>
          <a:p>
            <a:r>
              <a:rPr lang="en-US" sz="1800" dirty="0"/>
              <a:t>111,352 individual tests performed (1 gene x 1 sample)</a:t>
            </a:r>
          </a:p>
          <a:p>
            <a:r>
              <a:rPr lang="en-US" sz="1800" dirty="0"/>
              <a:t>Baseline accuracy (CNVkit, PureCN): 95% to 96%</a:t>
            </a:r>
          </a:p>
          <a:p>
            <a:r>
              <a:rPr lang="en-US" sz="1800" dirty="0"/>
              <a:t>Validation results summary: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45CAE6C-F744-4D4F-AB1D-09C975A10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87025"/>
              </p:ext>
            </p:extLst>
          </p:nvPr>
        </p:nvGraphicFramePr>
        <p:xfrm>
          <a:off x="1628103" y="4214956"/>
          <a:ext cx="5027192" cy="1229204"/>
        </p:xfrm>
        <a:graphic>
          <a:graphicData uri="http://schemas.openxmlformats.org/drawingml/2006/table">
            <a:tbl>
              <a:tblPr firstRow="1" firstCol="1" bandRow="1"/>
              <a:tblGrid>
                <a:gridCol w="2781219">
                  <a:extLst>
                    <a:ext uri="{9D8B030D-6E8A-4147-A177-3AD203B41FA5}">
                      <a16:colId xmlns:a16="http://schemas.microsoft.com/office/drawing/2014/main" val="2457762355"/>
                    </a:ext>
                  </a:extLst>
                </a:gridCol>
                <a:gridCol w="2245973">
                  <a:extLst>
                    <a:ext uri="{9D8B030D-6E8A-4147-A177-3AD203B41FA5}">
                      <a16:colId xmlns:a16="http://schemas.microsoft.com/office/drawing/2014/main" val="3494208028"/>
                    </a:ext>
                  </a:extLst>
                </a:gridCol>
              </a:tblGrid>
              <a:tr h="3073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Performance Characteristics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89536"/>
                  </a:ext>
                </a:extLst>
              </a:tr>
              <a:tr h="3073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98.17%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841971"/>
                  </a:ext>
                </a:extLst>
              </a:tr>
              <a:tr h="3073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95.98%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488839"/>
                  </a:ext>
                </a:extLst>
              </a:tr>
              <a:tr h="3073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98.36%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803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72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9975E5-C04E-46F6-8CE9-982DE08A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-1"/>
            <a:ext cx="7570860" cy="1204913"/>
          </a:xfrm>
        </p:spPr>
        <p:txBody>
          <a:bodyPr/>
          <a:lstStyle/>
          <a:p>
            <a:r>
              <a:rPr lang="en-US" sz="2800" dirty="0"/>
              <a:t>Heme CNV –</a:t>
            </a:r>
            <a:r>
              <a:rPr lang="en-US" dirty="0"/>
              <a:t>Pipeline Validation Summary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5FC68ED-8994-462D-950D-487238A6B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2173" y="2199797"/>
            <a:ext cx="6355988" cy="3509250"/>
          </a:xfrm>
        </p:spPr>
        <p:txBody>
          <a:bodyPr>
            <a:normAutofit/>
          </a:bodyPr>
          <a:lstStyle/>
          <a:p>
            <a:r>
              <a:rPr lang="en-US" sz="2000" dirty="0"/>
              <a:t>Ensemble approach provides between </a:t>
            </a:r>
            <a:r>
              <a:rPr lang="en-US" sz="2000" b="1" dirty="0"/>
              <a:t>2% and 3% improvement</a:t>
            </a:r>
          </a:p>
          <a:p>
            <a:r>
              <a:rPr lang="en-US" sz="2000" dirty="0"/>
              <a:t>Limit of detection: 20% abnormal cells / tumor content</a:t>
            </a:r>
          </a:p>
          <a:p>
            <a:r>
              <a:rPr lang="en-US" sz="2000" dirty="0"/>
              <a:t>No limitation on the number of copies above the LOD</a:t>
            </a:r>
          </a:p>
          <a:p>
            <a:pPr lvl="1"/>
            <a:r>
              <a:rPr lang="en-US" sz="2000" dirty="0"/>
              <a:t>Homozygous/heterozygous deletions both detected</a:t>
            </a:r>
          </a:p>
          <a:p>
            <a:pPr lvl="1"/>
            <a:r>
              <a:rPr lang="en-US" sz="2000" dirty="0"/>
              <a:t>Gains detected with as low as 3 copies of the gene</a:t>
            </a:r>
          </a:p>
          <a:p>
            <a:r>
              <a:rPr lang="en-US" sz="2000" dirty="0"/>
              <a:t>No matched normal sample required</a:t>
            </a:r>
          </a:p>
          <a:p>
            <a:r>
              <a:rPr lang="en-US" sz="2000" b="1" dirty="0"/>
              <a:t>270 QIAseq297 genes </a:t>
            </a:r>
            <a:r>
              <a:rPr lang="en-US" sz="2000" dirty="0"/>
              <a:t>covered by the methods</a:t>
            </a:r>
          </a:p>
          <a:p>
            <a:r>
              <a:rPr lang="en-US" sz="2000" b="1" dirty="0"/>
              <a:t>3 genes </a:t>
            </a:r>
            <a:r>
              <a:rPr lang="en-US" sz="2000" dirty="0"/>
              <a:t>included in the recently launched </a:t>
            </a:r>
            <a:r>
              <a:rPr lang="en-US" sz="2000" b="1" dirty="0"/>
              <a:t>ALL panel</a:t>
            </a:r>
          </a:p>
        </p:txBody>
      </p:sp>
    </p:spTree>
    <p:extLst>
      <p:ext uri="{BB962C8B-B14F-4D97-AF65-F5344CB8AC3E}">
        <p14:creationId xmlns:p14="http://schemas.microsoft.com/office/powerpoint/2010/main" val="235800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MSI for Solid Tumor – Training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B9CCE4-DC2F-4AAB-9BD2-0D916D5F374D}"/>
              </a:ext>
            </a:extLst>
          </p:cNvPr>
          <p:cNvSpPr/>
          <p:nvPr/>
        </p:nvSpPr>
        <p:spPr>
          <a:xfrm>
            <a:off x="1722039" y="2105274"/>
            <a:ext cx="1073021" cy="74965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MSI-H</a:t>
            </a:r>
          </a:p>
          <a:p>
            <a:pPr algn="ctr"/>
            <a:r>
              <a:rPr lang="en-US" sz="1600" dirty="0"/>
              <a:t>(n=54)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014ED6-811F-48CC-A062-EA08BCAADD98}"/>
              </a:ext>
            </a:extLst>
          </p:cNvPr>
          <p:cNvSpPr/>
          <p:nvPr/>
        </p:nvSpPr>
        <p:spPr>
          <a:xfrm>
            <a:off x="1722039" y="3509777"/>
            <a:ext cx="1046611" cy="68433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MSS</a:t>
            </a:r>
          </a:p>
          <a:p>
            <a:pPr algn="ctr"/>
            <a:r>
              <a:rPr lang="en-US" sz="1600" dirty="0"/>
              <a:t>(n=88)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11C1A-635F-4C0C-ACE8-C9C345683895}"/>
              </a:ext>
            </a:extLst>
          </p:cNvPr>
          <p:cNvSpPr txBox="1"/>
          <p:nvPr/>
        </p:nvSpPr>
        <p:spPr>
          <a:xfrm>
            <a:off x="1509726" y="1622520"/>
            <a:ext cx="16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D85C43-70DC-407D-BE09-067A3805B1D9}"/>
              </a:ext>
            </a:extLst>
          </p:cNvPr>
          <p:cNvSpPr/>
          <p:nvPr/>
        </p:nvSpPr>
        <p:spPr>
          <a:xfrm>
            <a:off x="1631029" y="1955984"/>
            <a:ext cx="1311656" cy="250060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1C3936-0F21-4679-B51E-4E5460332E1A}"/>
              </a:ext>
            </a:extLst>
          </p:cNvPr>
          <p:cNvSpPr/>
          <p:nvPr/>
        </p:nvSpPr>
        <p:spPr>
          <a:xfrm>
            <a:off x="3299169" y="2741500"/>
            <a:ext cx="1311655" cy="75524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Feature selection</a:t>
            </a:r>
          </a:p>
          <a:p>
            <a:pPr algn="ctr"/>
            <a:r>
              <a:rPr lang="en-US" sz="1400" dirty="0"/>
              <a:t>(59 loci)</a:t>
            </a:r>
          </a:p>
        </p:txBody>
      </p:sp>
      <p:cxnSp>
        <p:nvCxnSpPr>
          <p:cNvPr id="39" name="Elbow Connector 17">
            <a:extLst>
              <a:ext uri="{FF2B5EF4-FFF2-40B4-BE49-F238E27FC236}">
                <a16:creationId xmlns:a16="http://schemas.microsoft.com/office/drawing/2014/main" id="{9116F18C-EC3E-4694-A723-87DD8D8976F3}"/>
              </a:ext>
            </a:extLst>
          </p:cNvPr>
          <p:cNvCxnSpPr>
            <a:cxnSpLocks/>
            <a:stCxn id="11" idx="3"/>
            <a:endCxn id="38" idx="0"/>
          </p:cNvCxnSpPr>
          <p:nvPr/>
        </p:nvCxnSpPr>
        <p:spPr>
          <a:xfrm>
            <a:off x="2795060" y="2480101"/>
            <a:ext cx="1159937" cy="2613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19">
            <a:extLst>
              <a:ext uri="{FF2B5EF4-FFF2-40B4-BE49-F238E27FC236}">
                <a16:creationId xmlns:a16="http://schemas.microsoft.com/office/drawing/2014/main" id="{57CA60DC-F98E-4F17-9BCA-18649F3F3862}"/>
              </a:ext>
            </a:extLst>
          </p:cNvPr>
          <p:cNvCxnSpPr>
            <a:cxnSpLocks/>
            <a:stCxn id="12" idx="3"/>
            <a:endCxn id="38" idx="2"/>
          </p:cNvCxnSpPr>
          <p:nvPr/>
        </p:nvCxnSpPr>
        <p:spPr>
          <a:xfrm flipV="1">
            <a:off x="2768650" y="3496745"/>
            <a:ext cx="1186347" cy="3552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BD9F373-1097-43F0-AB0A-0360C0F32025}"/>
              </a:ext>
            </a:extLst>
          </p:cNvPr>
          <p:cNvSpPr txBox="1"/>
          <p:nvPr/>
        </p:nvSpPr>
        <p:spPr>
          <a:xfrm>
            <a:off x="246498" y="5472143"/>
            <a:ext cx="704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samples in training/validation confirmed by </a:t>
            </a:r>
            <a:r>
              <a:rPr lang="en-US" b="1" dirty="0"/>
              <a:t>Promega PCR assay or IHC</a:t>
            </a:r>
          </a:p>
        </p:txBody>
      </p:sp>
      <p:sp>
        <p:nvSpPr>
          <p:cNvPr id="54" name="Rounded Rectangle 10">
            <a:extLst>
              <a:ext uri="{FF2B5EF4-FFF2-40B4-BE49-F238E27FC236}">
                <a16:creationId xmlns:a16="http://schemas.microsoft.com/office/drawing/2014/main" id="{40F308F0-C8B7-442E-BA2B-FB3F232B6B81}"/>
              </a:ext>
            </a:extLst>
          </p:cNvPr>
          <p:cNvSpPr/>
          <p:nvPr/>
        </p:nvSpPr>
        <p:spPr>
          <a:xfrm>
            <a:off x="183644" y="2677894"/>
            <a:ext cx="1138865" cy="1150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Baseline</a:t>
            </a:r>
          </a:p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(FFPE normal, MSS)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263DEC29-0355-4740-AE0C-DE63E12FF01C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1322509" y="2867027"/>
            <a:ext cx="924008" cy="386366"/>
          </a:xfrm>
          <a:prstGeom prst="bentConnector3">
            <a:avLst>
              <a:gd name="adj1" fmla="val 994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38579F9-8E71-4D50-AB6D-CD49F8955ACC}"/>
              </a:ext>
            </a:extLst>
          </p:cNvPr>
          <p:cNvCxnSpPr>
            <a:stCxn id="54" idx="3"/>
            <a:endCxn id="12" idx="0"/>
          </p:cNvCxnSpPr>
          <p:nvPr/>
        </p:nvCxnSpPr>
        <p:spPr>
          <a:xfrm>
            <a:off x="1322509" y="3253393"/>
            <a:ext cx="922836" cy="2563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B410678C-974E-41B0-A6FC-0D7DE0E5D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81006"/>
              </p:ext>
            </p:extLst>
          </p:nvPr>
        </p:nvGraphicFramePr>
        <p:xfrm>
          <a:off x="4812632" y="1057517"/>
          <a:ext cx="4134717" cy="4152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4055">
                  <a:extLst>
                    <a:ext uri="{9D8B030D-6E8A-4147-A177-3AD203B41FA5}">
                      <a16:colId xmlns:a16="http://schemas.microsoft.com/office/drawing/2014/main" val="4006623723"/>
                    </a:ext>
                  </a:extLst>
                </a:gridCol>
                <a:gridCol w="658796">
                  <a:extLst>
                    <a:ext uri="{9D8B030D-6E8A-4147-A177-3AD203B41FA5}">
                      <a16:colId xmlns:a16="http://schemas.microsoft.com/office/drawing/2014/main" val="2746768787"/>
                    </a:ext>
                  </a:extLst>
                </a:gridCol>
                <a:gridCol w="631866">
                  <a:extLst>
                    <a:ext uri="{9D8B030D-6E8A-4147-A177-3AD203B41FA5}">
                      <a16:colId xmlns:a16="http://schemas.microsoft.com/office/drawing/2014/main" val="1810663191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Panel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negative samples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positive samples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7329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Colorectal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80321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Lung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1168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Discovery Profile for Solid Tumors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51134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Breast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20656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Pancreas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92536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Other Solid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77678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Endometrial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50237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Ovarian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08576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Precision Profile for Solid Tumors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0729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Brain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52059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Esophageal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42210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Gastric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58807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GI Predictive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84650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Melanoma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07145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Cervical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972111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Head &amp; Neck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30465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NeoTYPE™ Liver/Biliary Tumor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48811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67697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93038CC-0EE2-4CB4-B031-5FC9C9E1D2B1}"/>
              </a:ext>
            </a:extLst>
          </p:cNvPr>
          <p:cNvSpPr txBox="1"/>
          <p:nvPr/>
        </p:nvSpPr>
        <p:spPr>
          <a:xfrm>
            <a:off x="7326547" y="5935251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Rudy Fabunan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D0B7F8-FEE0-44EB-A5AF-910136016534}"/>
              </a:ext>
            </a:extLst>
          </p:cNvPr>
          <p:cNvSpPr/>
          <p:nvPr/>
        </p:nvSpPr>
        <p:spPr>
          <a:xfrm>
            <a:off x="130516" y="5898403"/>
            <a:ext cx="16249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+mj-lt"/>
              </a:rPr>
              <a:t>CSV-SVPLR-0057-01</a:t>
            </a:r>
            <a:endParaRPr lang="en-US" sz="1400" dirty="0">
              <a:solidFill>
                <a:srgbClr val="333333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3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MSI for Solid Tumor – 59 Markers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F693F2-0B6F-46D8-9DC8-9178CF72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91374"/>
              </p:ext>
            </p:extLst>
          </p:nvPr>
        </p:nvGraphicFramePr>
        <p:xfrm>
          <a:off x="985421" y="2015230"/>
          <a:ext cx="7519387" cy="336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1471">
                  <a:extLst>
                    <a:ext uri="{9D8B030D-6E8A-4147-A177-3AD203B41FA5}">
                      <a16:colId xmlns:a16="http://schemas.microsoft.com/office/drawing/2014/main" val="524577080"/>
                    </a:ext>
                  </a:extLst>
                </a:gridCol>
                <a:gridCol w="1265827">
                  <a:extLst>
                    <a:ext uri="{9D8B030D-6E8A-4147-A177-3AD203B41FA5}">
                      <a16:colId xmlns:a16="http://schemas.microsoft.com/office/drawing/2014/main" val="3085082738"/>
                    </a:ext>
                  </a:extLst>
                </a:gridCol>
                <a:gridCol w="1171361">
                  <a:extLst>
                    <a:ext uri="{9D8B030D-6E8A-4147-A177-3AD203B41FA5}">
                      <a16:colId xmlns:a16="http://schemas.microsoft.com/office/drawing/2014/main" val="84280506"/>
                    </a:ext>
                  </a:extLst>
                </a:gridCol>
                <a:gridCol w="1228041">
                  <a:extLst>
                    <a:ext uri="{9D8B030D-6E8A-4147-A177-3AD203B41FA5}">
                      <a16:colId xmlns:a16="http://schemas.microsoft.com/office/drawing/2014/main" val="2775222056"/>
                    </a:ext>
                  </a:extLst>
                </a:gridCol>
                <a:gridCol w="1001326">
                  <a:extLst>
                    <a:ext uri="{9D8B030D-6E8A-4147-A177-3AD203B41FA5}">
                      <a16:colId xmlns:a16="http://schemas.microsoft.com/office/drawing/2014/main" val="2073947423"/>
                    </a:ext>
                  </a:extLst>
                </a:gridCol>
                <a:gridCol w="1171361">
                  <a:extLst>
                    <a:ext uri="{9D8B030D-6E8A-4147-A177-3AD203B41FA5}">
                      <a16:colId xmlns:a16="http://schemas.microsoft.com/office/drawing/2014/main" val="1540296567"/>
                    </a:ext>
                  </a:extLst>
                </a:gridCol>
              </a:tblGrid>
              <a:tr h="336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BAT40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D3S1029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D8S87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KMT2D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GID4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D20S100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35755749"/>
                  </a:ext>
                </a:extLst>
              </a:tr>
              <a:tr h="336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AKT3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ATR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D8S87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POLE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D17S250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EP300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2133238"/>
                  </a:ext>
                </a:extLst>
              </a:tr>
              <a:tr h="336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MONO-27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BAT25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PRKDC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D13S175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D17S787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EP300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6324285"/>
                  </a:ext>
                </a:extLst>
              </a:tr>
              <a:tr h="336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MSH2/BAT26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D5S346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TSC1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HSP110-T17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D18S35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RBM10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36444370"/>
                  </a:ext>
                </a:extLst>
              </a:tr>
              <a:tr h="336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MSH2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CTNNA1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D10S196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D13S153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TCF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5842976"/>
                  </a:ext>
                </a:extLst>
              </a:tr>
              <a:tr h="336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MSH6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NPM1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MRE11A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NR21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D18S69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5931704"/>
                  </a:ext>
                </a:extLst>
              </a:tr>
              <a:tr h="336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D2S123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ARID1B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ATM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RAD51B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D18S64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67559033"/>
                  </a:ext>
                </a:extLst>
              </a:tr>
              <a:tr h="336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XPO1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PMS2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ATM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RAD51B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D18S55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STAG2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7319124"/>
                  </a:ext>
                </a:extLst>
              </a:tr>
              <a:tr h="336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NR24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D7S519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NR22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CREBBP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D18S61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STAG2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6426096"/>
                  </a:ext>
                </a:extLst>
              </a:tr>
              <a:tr h="336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TGFBR2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D7S519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KMT2D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BAT34C4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TOP1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83255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604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MSI for Solid Tumor –Val01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1C3936-0F21-4679-B51E-4E5460332E1A}"/>
              </a:ext>
            </a:extLst>
          </p:cNvPr>
          <p:cNvSpPr/>
          <p:nvPr/>
        </p:nvSpPr>
        <p:spPr>
          <a:xfrm>
            <a:off x="422375" y="1573981"/>
            <a:ext cx="1311655" cy="75524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Prediction model</a:t>
            </a:r>
          </a:p>
          <a:p>
            <a:pPr algn="ctr"/>
            <a:r>
              <a:rPr lang="en-US" sz="1400" dirty="0"/>
              <a:t>(59 loci)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D9F373-1097-43F0-AB0A-0360C0F32025}"/>
              </a:ext>
            </a:extLst>
          </p:cNvPr>
          <p:cNvSpPr txBox="1"/>
          <p:nvPr/>
        </p:nvSpPr>
        <p:spPr>
          <a:xfrm>
            <a:off x="255376" y="5596432"/>
            <a:ext cx="704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samples in training/validation confirmed by Promega PCR assay or IHC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CAA85-467D-40F3-AF73-C2D825C06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15182"/>
            <a:ext cx="5486400" cy="27432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8CC7B4-DD52-44F4-B3C3-472C3EE7A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13197"/>
              </p:ext>
            </p:extLst>
          </p:nvPr>
        </p:nvGraphicFramePr>
        <p:xfrm>
          <a:off x="609600" y="4526761"/>
          <a:ext cx="6095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16064426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5748066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2764631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5261056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3584687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2468973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40770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83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89470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34214213-BF0E-4088-BFC1-B72D77745809}"/>
              </a:ext>
            </a:extLst>
          </p:cNvPr>
          <p:cNvSpPr/>
          <p:nvPr/>
        </p:nvSpPr>
        <p:spPr>
          <a:xfrm>
            <a:off x="2345944" y="1575994"/>
            <a:ext cx="1311655" cy="75524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 data</a:t>
            </a:r>
          </a:p>
          <a:p>
            <a:pPr algn="ctr"/>
            <a:r>
              <a:rPr lang="en-US" sz="1400" dirty="0"/>
              <a:t>(393 samples)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038A1F-416C-400E-94D7-0EBA6E6DDECA}"/>
              </a:ext>
            </a:extLst>
          </p:cNvPr>
          <p:cNvCxnSpPr>
            <a:stCxn id="38" idx="3"/>
            <a:endCxn id="19" idx="1"/>
          </p:cNvCxnSpPr>
          <p:nvPr/>
        </p:nvCxnSpPr>
        <p:spPr>
          <a:xfrm>
            <a:off x="1734030" y="1951604"/>
            <a:ext cx="611914" cy="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68E004-1C8F-4097-B024-CC2BA3607CE9}"/>
              </a:ext>
            </a:extLst>
          </p:cNvPr>
          <p:cNvSpPr txBox="1"/>
          <p:nvPr/>
        </p:nvSpPr>
        <p:spPr>
          <a:xfrm>
            <a:off x="6100010" y="3780906"/>
            <a:ext cx="7923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True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394481-621C-490C-BD7D-3BEC28355573}"/>
              </a:ext>
            </a:extLst>
          </p:cNvPr>
          <p:cNvSpPr txBox="1"/>
          <p:nvPr/>
        </p:nvSpPr>
        <p:spPr>
          <a:xfrm rot="16200000">
            <a:off x="7292811" y="3803508"/>
            <a:ext cx="50366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MSI-H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997338-188F-47A7-B660-D68C635A6D83}"/>
              </a:ext>
            </a:extLst>
          </p:cNvPr>
          <p:cNvSpPr txBox="1"/>
          <p:nvPr/>
        </p:nvSpPr>
        <p:spPr>
          <a:xfrm rot="16200000">
            <a:off x="5175707" y="3757025"/>
            <a:ext cx="41229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MSS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0D6F52-6FEE-41AB-B3F1-FFC7395C28B5}"/>
              </a:ext>
            </a:extLst>
          </p:cNvPr>
          <p:cNvSpPr txBox="1"/>
          <p:nvPr/>
        </p:nvSpPr>
        <p:spPr>
          <a:xfrm>
            <a:off x="138132" y="3083944"/>
            <a:ext cx="369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Indeterminate range: 0.45 &lt;= x &lt;= 0.5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B86477-B35A-471B-893E-086D647D93ED}"/>
              </a:ext>
            </a:extLst>
          </p:cNvPr>
          <p:cNvCxnSpPr>
            <a:cxnSpLocks/>
          </p:cNvCxnSpPr>
          <p:nvPr/>
        </p:nvCxnSpPr>
        <p:spPr>
          <a:xfrm flipV="1">
            <a:off x="3657599" y="2657218"/>
            <a:ext cx="891148" cy="554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397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5" y="189324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MSI for Solid Tumor –Val02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2E53F0-316E-4595-A72D-B7B8F8789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 t="10158" r="7896" b="1947"/>
          <a:stretch/>
        </p:blipFill>
        <p:spPr>
          <a:xfrm>
            <a:off x="891505" y="1055409"/>
            <a:ext cx="6943460" cy="3583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54FDDD-4836-4659-A17F-02F2BDB82DCB}"/>
              </a:ext>
            </a:extLst>
          </p:cNvPr>
          <p:cNvSpPr txBox="1"/>
          <p:nvPr/>
        </p:nvSpPr>
        <p:spPr>
          <a:xfrm>
            <a:off x="3792354" y="4669793"/>
            <a:ext cx="135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DNA input amount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4211E8-87A6-405A-84F9-D5D66C730F65}"/>
              </a:ext>
            </a:extLst>
          </p:cNvPr>
          <p:cNvSpPr txBox="1"/>
          <p:nvPr/>
        </p:nvSpPr>
        <p:spPr>
          <a:xfrm>
            <a:off x="751266" y="5282339"/>
            <a:ext cx="6561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Probability comparison for 100 ng vs 20 ng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@20ng – 4 sample QC fail due to average coverage &lt; 500X</a:t>
            </a:r>
          </a:p>
        </p:txBody>
      </p:sp>
    </p:spTree>
    <p:extLst>
      <p:ext uri="{BB962C8B-B14F-4D97-AF65-F5344CB8AC3E}">
        <p14:creationId xmlns:p14="http://schemas.microsoft.com/office/powerpoint/2010/main" val="256059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5" y="189324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MSI for Solid Tumor –Val03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274905-172E-4336-8469-6D8E5F896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298214"/>
              </p:ext>
            </p:extLst>
          </p:nvPr>
        </p:nvGraphicFramePr>
        <p:xfrm>
          <a:off x="1241658" y="812176"/>
          <a:ext cx="6450669" cy="4316546"/>
        </p:xfrm>
        <a:graphic>
          <a:graphicData uri="http://schemas.openxmlformats.org/drawingml/2006/table">
            <a:tbl>
              <a:tblPr/>
              <a:tblGrid>
                <a:gridCol w="2350962">
                  <a:extLst>
                    <a:ext uri="{9D8B030D-6E8A-4147-A177-3AD203B41FA5}">
                      <a16:colId xmlns:a16="http://schemas.microsoft.com/office/drawing/2014/main" val="2468430234"/>
                    </a:ext>
                  </a:extLst>
                </a:gridCol>
                <a:gridCol w="1475602">
                  <a:extLst>
                    <a:ext uri="{9D8B030D-6E8A-4147-A177-3AD203B41FA5}">
                      <a16:colId xmlns:a16="http://schemas.microsoft.com/office/drawing/2014/main" val="2023310792"/>
                    </a:ext>
                  </a:extLst>
                </a:gridCol>
                <a:gridCol w="1423614">
                  <a:extLst>
                    <a:ext uri="{9D8B030D-6E8A-4147-A177-3AD203B41FA5}">
                      <a16:colId xmlns:a16="http://schemas.microsoft.com/office/drawing/2014/main" val="2504917536"/>
                    </a:ext>
                  </a:extLst>
                </a:gridCol>
                <a:gridCol w="1200491">
                  <a:extLst>
                    <a:ext uri="{9D8B030D-6E8A-4147-A177-3AD203B41FA5}">
                      <a16:colId xmlns:a16="http://schemas.microsoft.com/office/drawing/2014/main" val="2352452400"/>
                    </a:ext>
                  </a:extLst>
                </a:gridCol>
              </a:tblGrid>
              <a:tr h="4022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True_call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 prediction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probability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258898"/>
                  </a:ext>
                </a:extLst>
              </a:tr>
              <a:tr h="182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A01-MSI01-20ng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MSS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757669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A02-MSI01-20ng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0.73333333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611743"/>
                  </a:ext>
                </a:extLst>
              </a:tr>
              <a:tr h="182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A03-MSI01-20ng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668941"/>
                  </a:ext>
                </a:extLst>
              </a:tr>
              <a:tr h="182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A04-MSI01-100ng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64082"/>
                  </a:ext>
                </a:extLst>
              </a:tr>
              <a:tr h="182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A05-MSI01-100ng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722231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B01-MSI02-20ng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0.73333333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40965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B02-MSI02-20ng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0.73333333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732143"/>
                  </a:ext>
                </a:extLst>
              </a:tr>
              <a:tr h="182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B03-MSI02-20ng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826433"/>
                  </a:ext>
                </a:extLst>
              </a:tr>
              <a:tr h="1826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B04-MSI02-100ng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096901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B05-MSI02-100ng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0.53333333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050715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C02-MSI03-20ng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0.93333333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07077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C03-MSI03-20ng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0.73333333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825609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C04-MSI03-100ng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0.96666667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127992"/>
                  </a:ext>
                </a:extLst>
              </a:tr>
              <a:tr h="2700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C05-MSI03-100ng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MSI-H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0.86666667</a:t>
                      </a:r>
                    </a:p>
                  </a:txBody>
                  <a:tcPr marL="5274" marR="5274" marT="52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7371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5A7AC94-F68D-4954-8FA8-2A0DE164DEC8}"/>
              </a:ext>
            </a:extLst>
          </p:cNvPr>
          <p:cNvSpPr txBox="1"/>
          <p:nvPr/>
        </p:nvSpPr>
        <p:spPr>
          <a:xfrm>
            <a:off x="1145406" y="5428408"/>
            <a:ext cx="479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@20ng &amp; @20% - rare to receive in the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MSI04 &amp; MSI05 omitted due to a sample issue</a:t>
            </a:r>
          </a:p>
        </p:txBody>
      </p:sp>
    </p:spTree>
    <p:extLst>
      <p:ext uri="{BB962C8B-B14F-4D97-AF65-F5344CB8AC3E}">
        <p14:creationId xmlns:p14="http://schemas.microsoft.com/office/powerpoint/2010/main" val="13470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8de36b28-0aa6-4d00-a392-210f2c1bac4f@namprd0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4" y="1491456"/>
            <a:ext cx="2302318" cy="2286000"/>
          </a:xfrm>
          <a:prstGeom prst="ellipse">
            <a:avLst/>
          </a:prstGeom>
          <a:ln w="63500" cap="rnd">
            <a:solidFill>
              <a:srgbClr val="7030A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" b="34842"/>
          <a:stretch/>
        </p:blipFill>
        <p:spPr>
          <a:xfrm>
            <a:off x="4547975" y="1511854"/>
            <a:ext cx="2288146" cy="2286000"/>
          </a:xfrm>
          <a:prstGeom prst="ellipse">
            <a:avLst/>
          </a:prstGeom>
          <a:ln w="63500" cap="rnd">
            <a:solidFill>
              <a:srgbClr val="7030A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Content Placeholder 27"/>
          <p:cNvPicPr>
            <a:picLocks noGrp="1" noChangeAspect="1"/>
          </p:cNvPicPr>
          <p:nvPr>
            <p:ph sz="half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71" y="1491456"/>
            <a:ext cx="2122714" cy="2286000"/>
          </a:xfrm>
          <a:prstGeom prst="ellipse">
            <a:avLst/>
          </a:prstGeom>
          <a:ln w="63500" cap="rnd">
            <a:solidFill>
              <a:srgbClr val="7030A0">
                <a:alpha val="92000"/>
              </a:srgb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98" y="281998"/>
            <a:ext cx="7187123" cy="705685"/>
          </a:xfrm>
        </p:spPr>
        <p:txBody>
          <a:bodyPr/>
          <a:lstStyle/>
          <a:p>
            <a:pPr algn="ctr"/>
            <a:r>
              <a:rPr lang="en-US" dirty="0"/>
              <a:t>Bioinformatics Team (AV)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6AE8A-ED42-2541-B833-D01C3B61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9159" y="3920720"/>
            <a:ext cx="19425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Segun Jung, PhD</a:t>
            </a:r>
          </a:p>
          <a:p>
            <a:r>
              <a:rPr lang="en-US" sz="1400" dirty="0">
                <a:solidFill>
                  <a:srgbClr val="7030A0"/>
                </a:solidFill>
              </a:rPr>
              <a:t>Associate Director</a:t>
            </a:r>
          </a:p>
          <a:p>
            <a:endParaRPr lang="en-US" sz="1400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- Computational Biology</a:t>
            </a:r>
          </a:p>
          <a:p>
            <a:r>
              <a:rPr lang="en-US" sz="1400" dirty="0">
                <a:solidFill>
                  <a:srgbClr val="002060"/>
                </a:solidFill>
              </a:rPr>
              <a:t>- NYU/</a:t>
            </a:r>
            <a:r>
              <a:rPr lang="en-US" sz="1400" dirty="0" err="1">
                <a:solidFill>
                  <a:srgbClr val="002060"/>
                </a:solidFill>
              </a:rPr>
              <a:t>UChicago</a:t>
            </a:r>
            <a:endParaRPr lang="en-US" sz="1400" dirty="0">
              <a:solidFill>
                <a:srgbClr val="00206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- </a:t>
            </a:r>
            <a:r>
              <a:rPr lang="en-US" sz="1400" strike="sngStrike" dirty="0">
                <a:solidFill>
                  <a:srgbClr val="002060"/>
                </a:solidFill>
              </a:rPr>
              <a:t>Trail Running</a:t>
            </a:r>
            <a:r>
              <a:rPr lang="en-US" sz="1400" dirty="0">
                <a:solidFill>
                  <a:srgbClr val="002060"/>
                </a:solidFill>
              </a:rPr>
              <a:t> -&gt; MBA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2570" y="3920720"/>
            <a:ext cx="224479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Christophe Magnan, PhD</a:t>
            </a:r>
          </a:p>
          <a:p>
            <a:r>
              <a:rPr lang="en-US" sz="1400" dirty="0">
                <a:solidFill>
                  <a:srgbClr val="7030A0"/>
                </a:solidFill>
              </a:rPr>
              <a:t>Sr. Bioinformatics Scientist</a:t>
            </a:r>
          </a:p>
          <a:p>
            <a:endParaRPr lang="en-US" sz="1400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- Computer Science</a:t>
            </a:r>
          </a:p>
          <a:p>
            <a:r>
              <a:rPr lang="en-US" sz="1400" dirty="0">
                <a:solidFill>
                  <a:srgbClr val="002060"/>
                </a:solidFill>
              </a:rPr>
              <a:t>- UC Irvine</a:t>
            </a:r>
          </a:p>
          <a:p>
            <a:r>
              <a:rPr lang="en-US" sz="1400" dirty="0">
                <a:solidFill>
                  <a:srgbClr val="002060"/>
                </a:solidFill>
              </a:rPr>
              <a:t>- Camping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2118" y="3926688"/>
            <a:ext cx="18913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Rudy Fabunan, MS</a:t>
            </a:r>
          </a:p>
          <a:p>
            <a:r>
              <a:rPr lang="en-US" sz="1400" dirty="0">
                <a:solidFill>
                  <a:srgbClr val="7030A0"/>
                </a:solidFill>
              </a:rPr>
              <a:t>Bioinformatics Scientist</a:t>
            </a:r>
          </a:p>
          <a:p>
            <a:endParaRPr lang="en-US" sz="1400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- Evolutionary Biology</a:t>
            </a:r>
          </a:p>
          <a:p>
            <a:r>
              <a:rPr lang="en-US" sz="1400" dirty="0">
                <a:solidFill>
                  <a:srgbClr val="002060"/>
                </a:solidFill>
              </a:rPr>
              <a:t>- SDSU</a:t>
            </a:r>
          </a:p>
          <a:p>
            <a:r>
              <a:rPr lang="en-US" sz="1400" dirty="0">
                <a:solidFill>
                  <a:srgbClr val="002060"/>
                </a:solidFill>
              </a:rPr>
              <a:t>- Running + dog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27365" y="3926687"/>
            <a:ext cx="189135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Hyunjun Nam, PhD</a:t>
            </a:r>
          </a:p>
          <a:p>
            <a:r>
              <a:rPr lang="en-US" sz="1400" dirty="0">
                <a:solidFill>
                  <a:srgbClr val="7030A0"/>
                </a:solidFill>
              </a:rPr>
              <a:t>Bioinformatics Scientist</a:t>
            </a:r>
          </a:p>
          <a:p>
            <a:endParaRPr lang="en-US" sz="1400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- Bioinformatics</a:t>
            </a:r>
          </a:p>
          <a:p>
            <a:r>
              <a:rPr lang="en-US" sz="1400" dirty="0">
                <a:solidFill>
                  <a:srgbClr val="002060"/>
                </a:solidFill>
              </a:rPr>
              <a:t>- UCSD</a:t>
            </a:r>
          </a:p>
          <a:p>
            <a:r>
              <a:rPr lang="en-US" sz="1400" dirty="0">
                <a:solidFill>
                  <a:srgbClr val="002060"/>
                </a:solidFill>
              </a:rPr>
              <a:t>- </a:t>
            </a:r>
            <a:r>
              <a:rPr lang="en-US" sz="1400" strike="sngStrike" dirty="0">
                <a:solidFill>
                  <a:srgbClr val="002060"/>
                </a:solidFill>
              </a:rPr>
              <a:t>Tennis</a:t>
            </a:r>
            <a:r>
              <a:rPr lang="en-US" sz="1400" dirty="0">
                <a:solidFill>
                  <a:srgbClr val="002060"/>
                </a:solidFill>
              </a:rPr>
              <a:t> -&gt; babysitting</a:t>
            </a:r>
          </a:p>
        </p:txBody>
      </p:sp>
      <p:pic>
        <p:nvPicPr>
          <p:cNvPr id="1026" name="id-1C579D3E-C958-4E3D-9C26-279DCA5C9C71" descr="Image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" b="22713"/>
          <a:stretch/>
        </p:blipFill>
        <p:spPr bwMode="auto">
          <a:xfrm>
            <a:off x="6588439" y="1491456"/>
            <a:ext cx="2305082" cy="2286000"/>
          </a:xfrm>
          <a:prstGeom prst="ellipse">
            <a:avLst/>
          </a:prstGeom>
          <a:ln w="57150">
            <a:solidFill>
              <a:srgbClr val="7030A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50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RNA Solid Fusion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C0A8E-F5C3-455B-8A4D-854C39B16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4" y="1251285"/>
            <a:ext cx="6087150" cy="3749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8273BF-8DA6-47B3-9F12-BA0C582415BA}"/>
              </a:ext>
            </a:extLst>
          </p:cNvPr>
          <p:cNvSpPr txBox="1"/>
          <p:nvPr/>
        </p:nvSpPr>
        <p:spPr>
          <a:xfrm>
            <a:off x="6225284" y="1135782"/>
            <a:ext cx="29187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Strong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 supporting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&gt;0.5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Weak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to 24 supporting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&gt;0.5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orthogonal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MET Exon 14 skipping &amp; </a:t>
            </a:r>
            <a:r>
              <a:rPr lang="en-US" b="1" dirty="0" err="1"/>
              <a:t>EGFRvIII</a:t>
            </a:r>
            <a:r>
              <a:rPr lang="en-US" b="1" dirty="0"/>
              <a:t>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the chimeric junction sequence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Positive: &gt;50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Negative: &lt;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Indeterminate: 10&lt;x&lt;50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D5C8B-1311-4C67-8074-5C1A6049F210}"/>
              </a:ext>
            </a:extLst>
          </p:cNvPr>
          <p:cNvSpPr/>
          <p:nvPr/>
        </p:nvSpPr>
        <p:spPr>
          <a:xfrm>
            <a:off x="138132" y="5844763"/>
            <a:ext cx="17836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CSV-SGFGS-0135_012621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E25C3-2E1A-47CD-B5D1-42A11CDFC4B6}"/>
              </a:ext>
            </a:extLst>
          </p:cNvPr>
          <p:cNvSpPr txBox="1"/>
          <p:nvPr/>
        </p:nvSpPr>
        <p:spPr>
          <a:xfrm>
            <a:off x="266329" y="5353235"/>
            <a:ext cx="320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Launched in January, 2021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B1D0E-192E-4136-BBA8-12C614F2B9AE}"/>
              </a:ext>
            </a:extLst>
          </p:cNvPr>
          <p:cNvSpPr txBox="1"/>
          <p:nvPr/>
        </p:nvSpPr>
        <p:spPr>
          <a:xfrm>
            <a:off x="7335425" y="5906318"/>
            <a:ext cx="1379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Brad Thomas</a:t>
            </a:r>
          </a:p>
        </p:txBody>
      </p:sp>
    </p:spTree>
    <p:extLst>
      <p:ext uri="{BB962C8B-B14F-4D97-AF65-F5344CB8AC3E}">
        <p14:creationId xmlns:p14="http://schemas.microsoft.com/office/powerpoint/2010/main" val="389822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93194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RNA Heme Fusion &amp; Expression (ALL)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273BF-8DA6-47B3-9F12-BA0C582415BA}"/>
              </a:ext>
            </a:extLst>
          </p:cNvPr>
          <p:cNvSpPr txBox="1"/>
          <p:nvPr/>
        </p:nvSpPr>
        <p:spPr>
          <a:xfrm>
            <a:off x="6225284" y="1520794"/>
            <a:ext cx="2918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Fusion-positive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supporting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 &gt;0.5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TPM values normalized by GUSB housekeeping gene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Cutoff established by Fei’s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launched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5D5C8B-1311-4C67-8074-5C1A6049F210}"/>
              </a:ext>
            </a:extLst>
          </p:cNvPr>
          <p:cNvSpPr/>
          <p:nvPr/>
        </p:nvSpPr>
        <p:spPr>
          <a:xfrm>
            <a:off x="138132" y="5844763"/>
            <a:ext cx="14390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CSV-SGFGS-0179-01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2E57E-E3C4-4083-BCFB-A931C59F207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2" y="1465985"/>
            <a:ext cx="5943600" cy="3660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899BA-58D9-43FB-8C8D-392469FB8605}"/>
              </a:ext>
            </a:extLst>
          </p:cNvPr>
          <p:cNvSpPr txBox="1"/>
          <p:nvPr/>
        </p:nvSpPr>
        <p:spPr>
          <a:xfrm>
            <a:off x="266329" y="5353235"/>
            <a:ext cx="320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Launched in February, 2022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05244-CE9A-4C66-A5AB-24EAFA0AAE0E}"/>
              </a:ext>
            </a:extLst>
          </p:cNvPr>
          <p:cNvSpPr txBox="1"/>
          <p:nvPr/>
        </p:nvSpPr>
        <p:spPr>
          <a:xfrm>
            <a:off x="7326547" y="5926373"/>
            <a:ext cx="15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Abhisek Ghosal</a:t>
            </a:r>
          </a:p>
        </p:txBody>
      </p:sp>
    </p:spTree>
    <p:extLst>
      <p:ext uri="{BB962C8B-B14F-4D97-AF65-F5344CB8AC3E}">
        <p14:creationId xmlns:p14="http://schemas.microsoft.com/office/powerpoint/2010/main" val="1891082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57AB029-8A55-4F88-8B29-93BFB5782F72}"/>
              </a:ext>
            </a:extLst>
          </p:cNvPr>
          <p:cNvSpPr/>
          <p:nvPr/>
        </p:nvSpPr>
        <p:spPr>
          <a:xfrm>
            <a:off x="1065615" y="3015229"/>
            <a:ext cx="1376430" cy="640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DNA/TNA</a:t>
            </a:r>
          </a:p>
          <a:p>
            <a:pPr algn="ctr"/>
            <a:r>
              <a:rPr lang="en-US" dirty="0" err="1"/>
              <a:t>NovaSeq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Infrastructure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0CE8789-4603-4112-AD99-0DB6E3B9A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3255" y="1143273"/>
            <a:ext cx="9124749" cy="8147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(1) </a:t>
            </a:r>
            <a:r>
              <a:rPr lang="en-US" sz="1800" b="1" dirty="0"/>
              <a:t>Support the clinical lab/operations in AV (and FM) to minimize TAT </a:t>
            </a:r>
          </a:p>
          <a:p>
            <a:pPr marL="0" indent="0">
              <a:buNone/>
            </a:pPr>
            <a:r>
              <a:rPr lang="en-US" sz="1800" dirty="0"/>
              <a:t>(2) </a:t>
            </a:r>
            <a:r>
              <a:rPr lang="en-US" sz="1800" b="1" dirty="0"/>
              <a:t>Support Laboratory Developed Test (LDT) development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807B7B-EEB2-4246-9D6A-8510521070C1}"/>
              </a:ext>
            </a:extLst>
          </p:cNvPr>
          <p:cNvCxnSpPr>
            <a:endCxn id="9" idx="3"/>
          </p:cNvCxnSpPr>
          <p:nvPr/>
        </p:nvCxnSpPr>
        <p:spPr>
          <a:xfrm flipV="1">
            <a:off x="397348" y="4434772"/>
            <a:ext cx="7520286" cy="13147"/>
          </a:xfrm>
          <a:prstGeom prst="line">
            <a:avLst/>
          </a:prstGeom>
          <a:ln w="1270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C82E11C-13C6-418B-99D9-23C2EF9E8F51}"/>
              </a:ext>
            </a:extLst>
          </p:cNvPr>
          <p:cNvSpPr/>
          <p:nvPr/>
        </p:nvSpPr>
        <p:spPr>
          <a:xfrm>
            <a:off x="808060" y="4372988"/>
            <a:ext cx="140043" cy="12356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9CEF34-C32E-4A88-9DF0-ABAF5FA3F1B2}"/>
              </a:ext>
            </a:extLst>
          </p:cNvPr>
          <p:cNvSpPr/>
          <p:nvPr/>
        </p:nvSpPr>
        <p:spPr>
          <a:xfrm>
            <a:off x="2500933" y="4372988"/>
            <a:ext cx="140043" cy="12356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33C90B-B14A-483A-9E95-714C6452419E}"/>
              </a:ext>
            </a:extLst>
          </p:cNvPr>
          <p:cNvSpPr/>
          <p:nvPr/>
        </p:nvSpPr>
        <p:spPr>
          <a:xfrm>
            <a:off x="7151191" y="4372988"/>
            <a:ext cx="140043" cy="12356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415F62-81F8-4FA4-B8DF-58DD510A2EF1}"/>
              </a:ext>
            </a:extLst>
          </p:cNvPr>
          <p:cNvSpPr/>
          <p:nvPr/>
        </p:nvSpPr>
        <p:spPr>
          <a:xfrm>
            <a:off x="4861073" y="4372988"/>
            <a:ext cx="140043" cy="12356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A38A1EF-98D1-45CA-B6C8-64BDB26E3EC3}"/>
              </a:ext>
            </a:extLst>
          </p:cNvPr>
          <p:cNvSpPr/>
          <p:nvPr/>
        </p:nvSpPr>
        <p:spPr>
          <a:xfrm rot="5400000">
            <a:off x="7901158" y="4368869"/>
            <a:ext cx="164757" cy="131805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8E3B0A-DB76-4F31-B868-EFFA468F80CF}"/>
              </a:ext>
            </a:extLst>
          </p:cNvPr>
          <p:cNvSpPr/>
          <p:nvPr/>
        </p:nvSpPr>
        <p:spPr>
          <a:xfrm>
            <a:off x="3809735" y="3409439"/>
            <a:ext cx="152753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Infrastructure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9469F7-ECCE-41D8-A1F7-B761451AED0F}"/>
              </a:ext>
            </a:extLst>
          </p:cNvPr>
          <p:cNvSpPr/>
          <p:nvPr/>
        </p:nvSpPr>
        <p:spPr>
          <a:xfrm>
            <a:off x="642551" y="2401500"/>
            <a:ext cx="2158314" cy="650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NGS Sequencing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946FE6-9593-462B-954D-DC4258719A08}"/>
              </a:ext>
            </a:extLst>
          </p:cNvPr>
          <p:cNvSpPr/>
          <p:nvPr/>
        </p:nvSpPr>
        <p:spPr>
          <a:xfrm>
            <a:off x="3603097" y="2399841"/>
            <a:ext cx="2158314" cy="65078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 QC </a:t>
            </a:r>
          </a:p>
          <a:p>
            <a:pPr algn="ctr"/>
            <a:r>
              <a:rPr lang="en-US" dirty="0"/>
              <a:t>Data Analysis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25723F-9EEB-4FD4-B1D5-30C1F2890813}"/>
              </a:ext>
            </a:extLst>
          </p:cNvPr>
          <p:cNvSpPr/>
          <p:nvPr/>
        </p:nvSpPr>
        <p:spPr>
          <a:xfrm>
            <a:off x="6516451" y="2406420"/>
            <a:ext cx="2158314" cy="6507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&amp; Reporting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D89518-355D-43DE-B86F-FADDA028A987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 flipV="1">
            <a:off x="2800865" y="2725236"/>
            <a:ext cx="802232" cy="1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28D970-476C-4371-8EC5-77F42B58B963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5761411" y="2725236"/>
            <a:ext cx="755040" cy="6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25A42C-22B3-4615-A5EE-B9694FDF091B}"/>
              </a:ext>
            </a:extLst>
          </p:cNvPr>
          <p:cNvSpPr txBox="1"/>
          <p:nvPr/>
        </p:nvSpPr>
        <p:spPr>
          <a:xfrm>
            <a:off x="6463832" y="4596216"/>
            <a:ext cx="1632370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Avg. 5 </a:t>
            </a:r>
            <a:r>
              <a:rPr lang="en-US" sz="1600" b="1" dirty="0" err="1">
                <a:solidFill>
                  <a:srgbClr val="002060"/>
                </a:solidFill>
              </a:rPr>
              <a:t>hrs</a:t>
            </a:r>
            <a:endParaRPr lang="en-US" sz="1600" b="1" dirty="0">
              <a:solidFill>
                <a:srgbClr val="002060"/>
              </a:solidFill>
            </a:endParaRPr>
          </a:p>
          <a:p>
            <a:pPr algn="ctr"/>
            <a:r>
              <a:rPr lang="en-US" sz="1600" b="1" dirty="0">
                <a:solidFill>
                  <a:srgbClr val="002060"/>
                </a:solidFill>
              </a:rPr>
              <a:t>(Since Apr. 2021)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3F735-78FD-4DFE-BDF4-7D9E179A10E8}"/>
              </a:ext>
            </a:extLst>
          </p:cNvPr>
          <p:cNvSpPr txBox="1"/>
          <p:nvPr/>
        </p:nvSpPr>
        <p:spPr>
          <a:xfrm>
            <a:off x="3990781" y="4596216"/>
            <a:ext cx="2100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Avg. 10 </a:t>
            </a:r>
            <a:r>
              <a:rPr lang="en-US" sz="1600" b="1" dirty="0" err="1">
                <a:solidFill>
                  <a:srgbClr val="002060"/>
                </a:solidFill>
              </a:rPr>
              <a:t>hrs</a:t>
            </a:r>
            <a:endParaRPr lang="en-US" sz="1600" b="1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(Oct. 2020 ─ Apr. 2021)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CB7D2B-AB96-4EE9-A359-8C94771F8E5B}"/>
              </a:ext>
            </a:extLst>
          </p:cNvPr>
          <p:cNvSpPr txBox="1"/>
          <p:nvPr/>
        </p:nvSpPr>
        <p:spPr>
          <a:xfrm>
            <a:off x="1548078" y="4596216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20 - 27 </a:t>
            </a:r>
            <a:r>
              <a:rPr lang="en-US" sz="1600" b="1" dirty="0" err="1">
                <a:solidFill>
                  <a:srgbClr val="002060"/>
                </a:solidFill>
              </a:rPr>
              <a:t>hrs</a:t>
            </a:r>
            <a:endParaRPr lang="en-US" sz="1600" b="1" dirty="0">
              <a:solidFill>
                <a:srgbClr val="002060"/>
              </a:solidFill>
            </a:endParaRPr>
          </a:p>
          <a:p>
            <a:pPr algn="ctr"/>
            <a:r>
              <a:rPr lang="en-US" sz="1600" dirty="0">
                <a:solidFill>
                  <a:srgbClr val="002060"/>
                </a:solidFill>
              </a:rPr>
              <a:t>(Jul. 2019 ─ Oct. 2020)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B8A62-8E52-4E6F-8D33-817D6C672C29}"/>
              </a:ext>
            </a:extLst>
          </p:cNvPr>
          <p:cNvSpPr txBox="1"/>
          <p:nvPr/>
        </p:nvSpPr>
        <p:spPr>
          <a:xfrm>
            <a:off x="715571" y="47039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A5D40-A3B5-42D3-B53E-1BB05BD46993}"/>
              </a:ext>
            </a:extLst>
          </p:cNvPr>
          <p:cNvSpPr/>
          <p:nvPr/>
        </p:nvSpPr>
        <p:spPr>
          <a:xfrm>
            <a:off x="347075" y="4006633"/>
            <a:ext cx="1088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128 cores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DD2C07-16B4-4F45-8DD5-D306AA02F634}"/>
              </a:ext>
            </a:extLst>
          </p:cNvPr>
          <p:cNvSpPr/>
          <p:nvPr/>
        </p:nvSpPr>
        <p:spPr>
          <a:xfrm>
            <a:off x="2026638" y="4006633"/>
            <a:ext cx="120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1144 cores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141CE9-A869-4A2A-B942-054DC79F21EF}"/>
              </a:ext>
            </a:extLst>
          </p:cNvPr>
          <p:cNvSpPr/>
          <p:nvPr/>
        </p:nvSpPr>
        <p:spPr>
          <a:xfrm>
            <a:off x="4438237" y="4006633"/>
            <a:ext cx="120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1808 cores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FAF62E-13A1-4B27-8CE3-4F575B6AE268}"/>
              </a:ext>
            </a:extLst>
          </p:cNvPr>
          <p:cNvSpPr/>
          <p:nvPr/>
        </p:nvSpPr>
        <p:spPr>
          <a:xfrm>
            <a:off x="6631345" y="4006633"/>
            <a:ext cx="120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1808 cores</a:t>
            </a:r>
          </a:p>
        </p:txBody>
      </p:sp>
      <p:sp>
        <p:nvSpPr>
          <p:cNvPr id="25" name="Down Arrow 50">
            <a:extLst>
              <a:ext uri="{FF2B5EF4-FFF2-40B4-BE49-F238E27FC236}">
                <a16:creationId xmlns:a16="http://schemas.microsoft.com/office/drawing/2014/main" id="{2655CA1F-569A-4866-973D-FEF9E235E30C}"/>
              </a:ext>
            </a:extLst>
          </p:cNvPr>
          <p:cNvSpPr/>
          <p:nvPr/>
        </p:nvSpPr>
        <p:spPr>
          <a:xfrm>
            <a:off x="4567102" y="3057209"/>
            <a:ext cx="140367" cy="309895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A55773-1B37-49EF-B3BA-7CDBA9AEBB00}"/>
              </a:ext>
            </a:extLst>
          </p:cNvPr>
          <p:cNvSpPr txBox="1"/>
          <p:nvPr/>
        </p:nvSpPr>
        <p:spPr>
          <a:xfrm>
            <a:off x="1402590" y="2033216"/>
            <a:ext cx="702479" cy="349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36 </a:t>
            </a:r>
            <a:r>
              <a:rPr lang="en-US" sz="1600" b="1" dirty="0" err="1">
                <a:solidFill>
                  <a:srgbClr val="002060"/>
                </a:solidFill>
              </a:rPr>
              <a:t>hrs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7D4502-C859-4FFB-8A71-4DE5C3F3CB31}"/>
              </a:ext>
            </a:extLst>
          </p:cNvPr>
          <p:cNvSpPr txBox="1"/>
          <p:nvPr/>
        </p:nvSpPr>
        <p:spPr>
          <a:xfrm>
            <a:off x="6923201" y="2069545"/>
            <a:ext cx="1257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A few days?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C2DFBE-3B48-41AA-85A8-DA223D49C697}"/>
              </a:ext>
            </a:extLst>
          </p:cNvPr>
          <p:cNvSpPr txBox="1"/>
          <p:nvPr/>
        </p:nvSpPr>
        <p:spPr>
          <a:xfrm>
            <a:off x="6138931" y="5180991"/>
            <a:ext cx="238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optimization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9F96B9-90D2-4B19-AF53-03A2C5B3F84C}"/>
              </a:ext>
            </a:extLst>
          </p:cNvPr>
          <p:cNvSpPr txBox="1"/>
          <p:nvPr/>
        </p:nvSpPr>
        <p:spPr>
          <a:xfrm>
            <a:off x="4273137" y="2031110"/>
            <a:ext cx="1010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Avg. 5 </a:t>
            </a:r>
            <a:r>
              <a:rPr lang="en-US" sz="1600" b="1" dirty="0" err="1">
                <a:solidFill>
                  <a:srgbClr val="002060"/>
                </a:solidFill>
              </a:rPr>
              <a:t>hrs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994836-7E06-4A8D-B4A2-E8CA38ABF4D6}"/>
              </a:ext>
            </a:extLst>
          </p:cNvPr>
          <p:cNvSpPr txBox="1"/>
          <p:nvPr/>
        </p:nvSpPr>
        <p:spPr>
          <a:xfrm>
            <a:off x="7326547" y="5935251"/>
            <a:ext cx="116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Philip Torticill</a:t>
            </a:r>
          </a:p>
        </p:txBody>
      </p:sp>
    </p:spTree>
    <p:extLst>
      <p:ext uri="{BB962C8B-B14F-4D97-AF65-F5344CB8AC3E}">
        <p14:creationId xmlns:p14="http://schemas.microsoft.com/office/powerpoint/2010/main" val="3796420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04782" y="3989191"/>
            <a:ext cx="2855571" cy="2106391"/>
            <a:chOff x="140129" y="3946992"/>
            <a:chExt cx="2855571" cy="2106391"/>
          </a:xfrm>
        </p:grpSpPr>
        <p:sp>
          <p:nvSpPr>
            <p:cNvPr id="28" name="Rectangle 27"/>
            <p:cNvSpPr/>
            <p:nvPr/>
          </p:nvSpPr>
          <p:spPr>
            <a:xfrm>
              <a:off x="166007" y="4372007"/>
              <a:ext cx="907941" cy="648561"/>
            </a:xfrm>
            <a:prstGeom prst="rect">
              <a:avLst/>
            </a:prstGeom>
            <a:solidFill>
              <a:schemeClr val="bg2"/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566950" y="3946992"/>
              <a:ext cx="1428750" cy="150339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0129" y="4605600"/>
              <a:ext cx="97334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Head Node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90" y="5545552"/>
              <a:ext cx="2500941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R&amp;D Cluster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350" dirty="0"/>
                <a:t>2 compute nodes (184 CPUs)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55321" y="5150301"/>
              <a:ext cx="125200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Compute Node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12523" y="4755043"/>
              <a:ext cx="715107" cy="30008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350" dirty="0"/>
                <a:t>node2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12523" y="4269213"/>
              <a:ext cx="715107" cy="30008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350" dirty="0"/>
                <a:t>node1</a:t>
              </a:r>
            </a:p>
          </p:txBody>
        </p:sp>
        <p:cxnSp>
          <p:nvCxnSpPr>
            <p:cNvPr id="32" name="Straight Arrow Connector 31"/>
            <p:cNvCxnSpPr>
              <a:stCxn id="28" idx="3"/>
            </p:cNvCxnSpPr>
            <p:nvPr/>
          </p:nvCxnSpPr>
          <p:spPr>
            <a:xfrm flipV="1">
              <a:off x="1073948" y="4419254"/>
              <a:ext cx="838575" cy="27703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3"/>
            </p:cNvCxnSpPr>
            <p:nvPr/>
          </p:nvCxnSpPr>
          <p:spPr>
            <a:xfrm>
              <a:off x="1073948" y="4696288"/>
              <a:ext cx="818936" cy="29407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4368355" y="673966"/>
            <a:ext cx="404195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Production Cluster in AV by the end of March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40 compute nodes (3728 CPUs)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CentOS 7/PCS cluster/Torque 6.0.1/Maui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r>
              <a:rPr lang="en-US" sz="1400" b="1" dirty="0"/>
              <a:t>List of pipelines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Heme/Solid DNA pipelines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Heme/Solid RNA pipelines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Heme/Solid RNA QC pipelines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r>
              <a:rPr lang="en-US" sz="1400" b="1" dirty="0"/>
              <a:t>Additional offering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NGS only Solid Lung 2.0 launch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Comprehensive/Discovery launch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Solid RNA Volume increases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Heme ALL</a:t>
            </a:r>
          </a:p>
          <a:p>
            <a:endParaRPr lang="en-US" sz="1400" dirty="0"/>
          </a:p>
          <a:p>
            <a:r>
              <a:rPr lang="en-US" sz="1400" b="1" dirty="0"/>
              <a:t>Issues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 general, 3-4 batches of Heme/Solid in the cluster (96 samples per batch) instead of 2 batches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Only two-three batches, but Solid RNA batches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Deploy the pipelines to other locations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r>
              <a:rPr lang="en-US" sz="1400" b="1" dirty="0"/>
              <a:t>Improvement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Increase # of CPUs per sample (i.e. 16 -&gt; 24)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Improve in alignment with bwa-mem2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GPU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41115" y="2157236"/>
            <a:ext cx="907941" cy="429435"/>
          </a:xfrm>
          <a:prstGeom prst="rect">
            <a:avLst/>
          </a:prstGeom>
          <a:solidFill>
            <a:schemeClr val="bg2"/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extBox 43"/>
          <p:cNvSpPr txBox="1"/>
          <p:nvPr/>
        </p:nvSpPr>
        <p:spPr>
          <a:xfrm>
            <a:off x="830660" y="2244038"/>
            <a:ext cx="9525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Head node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2435956" y="1090362"/>
            <a:ext cx="1136027" cy="270480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Rounded Rectangle 66"/>
          <p:cNvSpPr/>
          <p:nvPr/>
        </p:nvSpPr>
        <p:spPr>
          <a:xfrm>
            <a:off x="2313370" y="994391"/>
            <a:ext cx="1136027" cy="270480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ounded Rectangle 42"/>
          <p:cNvSpPr/>
          <p:nvPr/>
        </p:nvSpPr>
        <p:spPr>
          <a:xfrm>
            <a:off x="2188647" y="907542"/>
            <a:ext cx="1136027" cy="270480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TextBox 46"/>
          <p:cNvSpPr txBox="1"/>
          <p:nvPr/>
        </p:nvSpPr>
        <p:spPr>
          <a:xfrm>
            <a:off x="2248790" y="3208407"/>
            <a:ext cx="978928" cy="251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Compute node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28333" y="1462950"/>
            <a:ext cx="638207" cy="30008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node2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29696" y="1063194"/>
            <a:ext cx="636844" cy="30008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node1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22681" y="1857154"/>
            <a:ext cx="640933" cy="30008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node3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77996" y="2489695"/>
            <a:ext cx="749721" cy="30008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node39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477996" y="2889451"/>
            <a:ext cx="749721" cy="30008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node40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2639213" y="2188696"/>
            <a:ext cx="47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</a:t>
            </a:r>
          </a:p>
        </p:txBody>
      </p:sp>
      <p:cxnSp>
        <p:nvCxnSpPr>
          <p:cNvPr id="29" name="Elbow Connector 28"/>
          <p:cNvCxnSpPr>
            <a:stCxn id="42" idx="3"/>
            <a:endCxn id="49" idx="1"/>
          </p:cNvCxnSpPr>
          <p:nvPr/>
        </p:nvCxnSpPr>
        <p:spPr>
          <a:xfrm flipV="1">
            <a:off x="1749056" y="1213235"/>
            <a:ext cx="780640" cy="11587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cxnSpLocks/>
            <a:stCxn id="42" idx="3"/>
            <a:endCxn id="52" idx="1"/>
          </p:cNvCxnSpPr>
          <p:nvPr/>
        </p:nvCxnSpPr>
        <p:spPr>
          <a:xfrm>
            <a:off x="1749056" y="2371954"/>
            <a:ext cx="728940" cy="6675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157888" y="1590282"/>
            <a:ext cx="367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155016" y="1966965"/>
            <a:ext cx="367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155014" y="2631199"/>
            <a:ext cx="367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155015" y="2303393"/>
            <a:ext cx="367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04782" y="3890059"/>
            <a:ext cx="3068897" cy="8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8E0C2FB6-5431-48FF-B68E-803BB781D6E2}"/>
              </a:ext>
            </a:extLst>
          </p:cNvPr>
          <p:cNvSpPr txBox="1">
            <a:spLocks/>
          </p:cNvSpPr>
          <p:nvPr/>
        </p:nvSpPr>
        <p:spPr>
          <a:xfrm>
            <a:off x="138132" y="19395"/>
            <a:ext cx="8821230" cy="622852"/>
          </a:xfrm>
          <a:prstGeom prst="rect">
            <a:avLst/>
          </a:prstGeom>
        </p:spPr>
        <p:txBody>
          <a:bodyPr vert="horz" lIns="0" tIns="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Infrastructure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152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3B241-6AC4-4A96-9670-8BF4F92AC0CB}"/>
              </a:ext>
            </a:extLst>
          </p:cNvPr>
          <p:cNvSpPr txBox="1"/>
          <p:nvPr/>
        </p:nvSpPr>
        <p:spPr>
          <a:xfrm>
            <a:off x="895149" y="1414914"/>
            <a:ext cx="73697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Staffing – current opening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Sr. Bioinformatics Scientist (Christophe’s replacement)</a:t>
            </a:r>
          </a:p>
          <a:p>
            <a:pPr marL="285750" indent="-285750">
              <a:buFontTx/>
              <a:buChar char="-"/>
            </a:pPr>
            <a:r>
              <a:rPr lang="en-US" dirty="0"/>
              <a:t>Bioinformatics Scientist (</a:t>
            </a:r>
            <a:r>
              <a:rPr lang="en-US" dirty="0" err="1"/>
              <a:t>Hyunjun’s</a:t>
            </a:r>
            <a:r>
              <a:rPr lang="en-US" dirty="0"/>
              <a:t> replacement)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Cloud Bioinformatics Engineer (on hold until Q3 per HR)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Hard to get good bioinformatician (quality vs. compensation)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Scalability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implement a cloud option in case the volume in the lab increases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2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BF4B33-C36B-465B-8A78-28C9CB320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47"/>
          <a:stretch/>
        </p:blipFill>
        <p:spPr>
          <a:xfrm>
            <a:off x="209153" y="1820112"/>
            <a:ext cx="6844124" cy="1409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NGS Pipeline - Demultiplexing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82848-72AA-4400-94CA-9A1D5E978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85"/>
          <a:stretch/>
        </p:blipFill>
        <p:spPr>
          <a:xfrm>
            <a:off x="5275827" y="4139214"/>
            <a:ext cx="3868173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D290BB-9411-4DC6-903F-F8CD3E4E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32" y="3793023"/>
            <a:ext cx="5049498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E95BC-86C9-4D95-A1DD-AC208497DAED}"/>
              </a:ext>
            </a:extLst>
          </p:cNvPr>
          <p:cNvSpPr txBox="1"/>
          <p:nvPr/>
        </p:nvSpPr>
        <p:spPr>
          <a:xfrm>
            <a:off x="209153" y="1125695"/>
            <a:ext cx="5459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Email notification examples</a:t>
            </a:r>
          </a:p>
        </p:txBody>
      </p:sp>
    </p:spTree>
    <p:extLst>
      <p:ext uri="{BB962C8B-B14F-4D97-AF65-F5344CB8AC3E}">
        <p14:creationId xmlns:p14="http://schemas.microsoft.com/office/powerpoint/2010/main" val="584757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/>
              <a:t>Pipeline </a:t>
            </a:r>
            <a:r>
              <a:rPr lang="en-US" dirty="0"/>
              <a:t>Validation Results (2)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9F8642-B6CB-46A1-98D9-9CC8F206D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2172" y="2199797"/>
            <a:ext cx="6788341" cy="416679"/>
          </a:xfrm>
        </p:spPr>
        <p:txBody>
          <a:bodyPr/>
          <a:lstStyle/>
          <a:p>
            <a:r>
              <a:rPr lang="en-US" sz="1500" dirty="0"/>
              <a:t>Highest concordance when comparing NGS and FISH at the exact same location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750114-ED10-410E-8EE9-8B2B84F35A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736" y="2773018"/>
          <a:ext cx="7570861" cy="1870710"/>
        </p:xfrm>
        <a:graphic>
          <a:graphicData uri="http://schemas.openxmlformats.org/drawingml/2006/table">
            <a:tbl>
              <a:tblPr firstRow="1" firstCol="1" bandRow="1"/>
              <a:tblGrid>
                <a:gridCol w="658574">
                  <a:extLst>
                    <a:ext uri="{9D8B030D-6E8A-4147-A177-3AD203B41FA5}">
                      <a16:colId xmlns:a16="http://schemas.microsoft.com/office/drawing/2014/main" val="2929892312"/>
                    </a:ext>
                  </a:extLst>
                </a:gridCol>
                <a:gridCol w="846542">
                  <a:extLst>
                    <a:ext uri="{9D8B030D-6E8A-4147-A177-3AD203B41FA5}">
                      <a16:colId xmlns:a16="http://schemas.microsoft.com/office/drawing/2014/main" val="4041900808"/>
                    </a:ext>
                  </a:extLst>
                </a:gridCol>
                <a:gridCol w="493931">
                  <a:extLst>
                    <a:ext uri="{9D8B030D-6E8A-4147-A177-3AD203B41FA5}">
                      <a16:colId xmlns:a16="http://schemas.microsoft.com/office/drawing/2014/main" val="2276364930"/>
                    </a:ext>
                  </a:extLst>
                </a:gridCol>
                <a:gridCol w="795778">
                  <a:extLst>
                    <a:ext uri="{9D8B030D-6E8A-4147-A177-3AD203B41FA5}">
                      <a16:colId xmlns:a16="http://schemas.microsoft.com/office/drawing/2014/main" val="1220031311"/>
                    </a:ext>
                  </a:extLst>
                </a:gridCol>
                <a:gridCol w="795778">
                  <a:extLst>
                    <a:ext uri="{9D8B030D-6E8A-4147-A177-3AD203B41FA5}">
                      <a16:colId xmlns:a16="http://schemas.microsoft.com/office/drawing/2014/main" val="22391318"/>
                    </a:ext>
                  </a:extLst>
                </a:gridCol>
                <a:gridCol w="493931">
                  <a:extLst>
                    <a:ext uri="{9D8B030D-6E8A-4147-A177-3AD203B41FA5}">
                      <a16:colId xmlns:a16="http://schemas.microsoft.com/office/drawing/2014/main" val="2419633306"/>
                    </a:ext>
                  </a:extLst>
                </a:gridCol>
                <a:gridCol w="786173">
                  <a:extLst>
                    <a:ext uri="{9D8B030D-6E8A-4147-A177-3AD203B41FA5}">
                      <a16:colId xmlns:a16="http://schemas.microsoft.com/office/drawing/2014/main" val="1318048448"/>
                    </a:ext>
                  </a:extLst>
                </a:gridCol>
                <a:gridCol w="786173">
                  <a:extLst>
                    <a:ext uri="{9D8B030D-6E8A-4147-A177-3AD203B41FA5}">
                      <a16:colId xmlns:a16="http://schemas.microsoft.com/office/drawing/2014/main" val="1703975862"/>
                    </a:ext>
                  </a:extLst>
                </a:gridCol>
                <a:gridCol w="493931">
                  <a:extLst>
                    <a:ext uri="{9D8B030D-6E8A-4147-A177-3AD203B41FA5}">
                      <a16:colId xmlns:a16="http://schemas.microsoft.com/office/drawing/2014/main" val="1083424548"/>
                    </a:ext>
                  </a:extLst>
                </a:gridCol>
                <a:gridCol w="710025">
                  <a:extLst>
                    <a:ext uri="{9D8B030D-6E8A-4147-A177-3AD203B41FA5}">
                      <a16:colId xmlns:a16="http://schemas.microsoft.com/office/drawing/2014/main" val="3538853434"/>
                    </a:ext>
                  </a:extLst>
                </a:gridCol>
                <a:gridCol w="710025">
                  <a:extLst>
                    <a:ext uri="{9D8B030D-6E8A-4147-A177-3AD203B41FA5}">
                      <a16:colId xmlns:a16="http://schemas.microsoft.com/office/drawing/2014/main" val="3674074340"/>
                    </a:ext>
                  </a:extLst>
                </a:gridCol>
              </a:tblGrid>
              <a:tr h="18697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Direction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Positive Cases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Negative Cases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All Cases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46599"/>
                  </a:ext>
                </a:extLst>
              </a:tr>
              <a:tr h="1869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Conc.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Sensitivity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Conc.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Specificity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Conc.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496265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98.13%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98.32%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352245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CBFB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95.65%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97.87%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97.78%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407536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EGR1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98.83%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1,538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99.81%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99.71%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40036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KMT2A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92.59%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99.58%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99.20%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451198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1,593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99.31%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1,695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99.36%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58668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NF1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808629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TERT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99.19%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99.19%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873891"/>
                  </a:ext>
                </a:extLst>
              </a:tr>
              <a:tr h="186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TP53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96.05%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1,567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99.30%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1,643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1,629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99.15%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21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645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0777" y="1102201"/>
            <a:ext cx="4110519" cy="529264"/>
          </a:xfrm>
        </p:spPr>
        <p:txBody>
          <a:bodyPr/>
          <a:lstStyle/>
          <a:p>
            <a:r>
              <a:rPr lang="en-US" dirty="0"/>
              <a:t>MSI Prediction Scheme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13887" y="2264752"/>
            <a:ext cx="804766" cy="56224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MSI-H</a:t>
            </a:r>
          </a:p>
          <a:p>
            <a:pPr algn="ctr"/>
            <a:r>
              <a:rPr lang="en-US" sz="1200" dirty="0"/>
              <a:t>(n=93)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13888" y="3318130"/>
            <a:ext cx="784958" cy="5132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MSS</a:t>
            </a:r>
          </a:p>
          <a:p>
            <a:pPr algn="ctr"/>
            <a:r>
              <a:rPr lang="en-US" sz="1200" dirty="0"/>
              <a:t>(n=157)</a:t>
            </a:r>
          </a:p>
        </p:txBody>
      </p:sp>
      <p:pic>
        <p:nvPicPr>
          <p:cNvPr id="1026" name="Picture 2" descr="http://res.cloudinary.com/dyd911kmh/image/upload/f_auto,q_auto:best/v1534281070/linear_vs_logistic_regression_edxw0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2"/>
          <a:stretch/>
        </p:blipFill>
        <p:spPr bwMode="auto">
          <a:xfrm>
            <a:off x="3492950" y="2451694"/>
            <a:ext cx="1136449" cy="102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1" name="TextBox 20"/>
          <p:cNvSpPr txBox="1"/>
          <p:nvPr/>
        </p:nvSpPr>
        <p:spPr>
          <a:xfrm>
            <a:off x="1354652" y="1902686"/>
            <a:ext cx="13054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Training dataset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45630" y="2152784"/>
            <a:ext cx="983742" cy="187545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3568799" y="3339124"/>
            <a:ext cx="394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MSS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07843" y="2579662"/>
            <a:ext cx="4780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MSI-H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79739" y="2100180"/>
            <a:ext cx="2474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Logistic regression with LBFGS solver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16516" y="3645688"/>
                <a:ext cx="1524841" cy="353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516" y="3645688"/>
                <a:ext cx="1524841" cy="353110"/>
              </a:xfrm>
              <a:prstGeom prst="rect">
                <a:avLst/>
              </a:prstGeom>
              <a:blipFill>
                <a:blip r:embed="rId3"/>
                <a:stretch>
                  <a:fillRect l="-2000" t="-3448" r="-160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4846004" y="3448813"/>
            <a:ext cx="838669" cy="493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Prediction model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96640" y="4519374"/>
            <a:ext cx="1310167" cy="3000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50" dirty="0"/>
              <a:t>Clinical Samples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78891" y="4266961"/>
            <a:ext cx="11033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Blind dataset</a:t>
            </a:r>
          </a:p>
        </p:txBody>
      </p:sp>
      <p:sp>
        <p:nvSpPr>
          <p:cNvPr id="38" name="Diamond 37"/>
          <p:cNvSpPr/>
          <p:nvPr/>
        </p:nvSpPr>
        <p:spPr>
          <a:xfrm>
            <a:off x="5947459" y="3286455"/>
            <a:ext cx="764751" cy="81763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?</a:t>
            </a:r>
          </a:p>
        </p:txBody>
      </p:sp>
      <p:cxnSp>
        <p:nvCxnSpPr>
          <p:cNvPr id="43" name="Straight Arrow Connector 42"/>
          <p:cNvCxnSpPr>
            <a:stCxn id="38" idx="0"/>
          </p:cNvCxnSpPr>
          <p:nvPr/>
        </p:nvCxnSpPr>
        <p:spPr>
          <a:xfrm flipV="1">
            <a:off x="6329834" y="2886479"/>
            <a:ext cx="5643" cy="39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2"/>
          </p:cNvCxnSpPr>
          <p:nvPr/>
        </p:nvCxnSpPr>
        <p:spPr>
          <a:xfrm>
            <a:off x="6329834" y="4104089"/>
            <a:ext cx="5643" cy="43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8" idx="3"/>
            <a:endCxn id="61" idx="2"/>
          </p:cNvCxnSpPr>
          <p:nvPr/>
        </p:nvCxnSpPr>
        <p:spPr>
          <a:xfrm flipV="1">
            <a:off x="6712210" y="3686832"/>
            <a:ext cx="319598" cy="8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38" idx="1"/>
          </p:cNvCxnSpPr>
          <p:nvPr/>
        </p:nvCxnSpPr>
        <p:spPr>
          <a:xfrm flipV="1">
            <a:off x="5684673" y="3695272"/>
            <a:ext cx="262787" cy="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5895632" y="2991321"/>
                <a:ext cx="117051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050" dirty="0"/>
                  <a:t> 95% probability</a:t>
                </a: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632" y="2991321"/>
                <a:ext cx="1170513" cy="253916"/>
              </a:xfrm>
              <a:prstGeom prst="rect">
                <a:avLst/>
              </a:prstGeom>
              <a:blipFill>
                <a:blip r:embed="rId4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5876367" y="4953601"/>
                <a:ext cx="117051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050" dirty="0"/>
                  <a:t> 95% probability</a:t>
                </a:r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367" y="4953601"/>
                <a:ext cx="1170513" cy="253916"/>
              </a:xfrm>
              <a:prstGeom prst="rect">
                <a:avLst/>
              </a:prstGeom>
              <a:blipFill>
                <a:blip r:embed="rId4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Elbow Connector 54"/>
          <p:cNvCxnSpPr>
            <a:stCxn id="1026" idx="3"/>
            <a:endCxn id="28" idx="0"/>
          </p:cNvCxnSpPr>
          <p:nvPr/>
        </p:nvCxnSpPr>
        <p:spPr>
          <a:xfrm>
            <a:off x="4629398" y="2966044"/>
            <a:ext cx="635940" cy="4827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6880999" y="3909096"/>
                <a:ext cx="117051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1050" dirty="0"/>
                  <a:t> 95% probability</a:t>
                </a: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999" y="3909096"/>
                <a:ext cx="1170513" cy="253916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/>
          <p:cNvSpPr/>
          <p:nvPr/>
        </p:nvSpPr>
        <p:spPr>
          <a:xfrm>
            <a:off x="5876367" y="2516246"/>
            <a:ext cx="828892" cy="3851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MSI-H</a:t>
            </a:r>
          </a:p>
        </p:txBody>
      </p:sp>
      <p:sp>
        <p:nvSpPr>
          <p:cNvPr id="60" name="Oval 59"/>
          <p:cNvSpPr/>
          <p:nvPr/>
        </p:nvSpPr>
        <p:spPr>
          <a:xfrm>
            <a:off x="5947460" y="4553054"/>
            <a:ext cx="828892" cy="3851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MSS</a:t>
            </a:r>
          </a:p>
        </p:txBody>
      </p:sp>
      <p:sp>
        <p:nvSpPr>
          <p:cNvPr id="61" name="Oval 60"/>
          <p:cNvSpPr/>
          <p:nvPr/>
        </p:nvSpPr>
        <p:spPr>
          <a:xfrm>
            <a:off x="7031808" y="3494262"/>
            <a:ext cx="828892" cy="3851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REFLEX</a:t>
            </a:r>
          </a:p>
        </p:txBody>
      </p:sp>
      <p:sp>
        <p:nvSpPr>
          <p:cNvPr id="3" name="Rectangle 2"/>
          <p:cNvSpPr/>
          <p:nvPr/>
        </p:nvSpPr>
        <p:spPr>
          <a:xfrm>
            <a:off x="3734871" y="4519374"/>
            <a:ext cx="828891" cy="2741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msisensor</a:t>
            </a:r>
            <a:endParaRPr lang="en-US" sz="1050" dirty="0"/>
          </a:p>
        </p:txBody>
      </p:sp>
      <p:cxnSp>
        <p:nvCxnSpPr>
          <p:cNvPr id="6" name="Straight Arrow Connector 5"/>
          <p:cNvCxnSpPr>
            <a:cxnSpLocks/>
            <a:stCxn id="33" idx="3"/>
            <a:endCxn id="3" idx="1"/>
          </p:cNvCxnSpPr>
          <p:nvPr/>
        </p:nvCxnSpPr>
        <p:spPr>
          <a:xfrm flipV="1">
            <a:off x="2706807" y="4656430"/>
            <a:ext cx="1028064" cy="1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cxnSpLocks/>
            <a:stCxn id="3" idx="3"/>
            <a:endCxn id="28" idx="2"/>
          </p:cNvCxnSpPr>
          <p:nvPr/>
        </p:nvCxnSpPr>
        <p:spPr>
          <a:xfrm flipV="1">
            <a:off x="4563762" y="3942387"/>
            <a:ext cx="701577" cy="7140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538833" y="2871590"/>
            <a:ext cx="717348" cy="2712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msisensor</a:t>
            </a:r>
            <a:endParaRPr lang="en-US" sz="1050" dirty="0"/>
          </a:p>
        </p:txBody>
      </p:sp>
      <p:cxnSp>
        <p:nvCxnSpPr>
          <p:cNvPr id="18" name="Elbow Connector 17"/>
          <p:cNvCxnSpPr>
            <a:stCxn id="11" idx="3"/>
            <a:endCxn id="36" idx="0"/>
          </p:cNvCxnSpPr>
          <p:nvPr/>
        </p:nvCxnSpPr>
        <p:spPr>
          <a:xfrm>
            <a:off x="2318652" y="2545873"/>
            <a:ext cx="578855" cy="3257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2" idx="3"/>
            <a:endCxn id="36" idx="2"/>
          </p:cNvCxnSpPr>
          <p:nvPr/>
        </p:nvCxnSpPr>
        <p:spPr>
          <a:xfrm flipV="1">
            <a:off x="2298845" y="3142813"/>
            <a:ext cx="598662" cy="4319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6" idx="3"/>
          </p:cNvCxnSpPr>
          <p:nvPr/>
        </p:nvCxnSpPr>
        <p:spPr>
          <a:xfrm>
            <a:off x="3256182" y="3007201"/>
            <a:ext cx="185320" cy="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09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Features -- Peaks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DD2013A-74D0-494B-B84C-20D1CE2D6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5" y="2560320"/>
            <a:ext cx="4278677" cy="173736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1684C7C-05DC-4D01-9766-132050EC8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61" y="1717907"/>
            <a:ext cx="2880318" cy="30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5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9975E5-C04E-46F6-8CE9-982DE08A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-1"/>
            <a:ext cx="7570860" cy="1204913"/>
          </a:xfrm>
        </p:spPr>
        <p:txBody>
          <a:bodyPr/>
          <a:lstStyle/>
          <a:p>
            <a:r>
              <a:rPr lang="en-US" sz="2800" dirty="0"/>
              <a:t>Solid CNV –</a:t>
            </a:r>
            <a:r>
              <a:rPr lang="en-US" dirty="0"/>
              <a:t>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B2BB2-3BEC-407C-A283-50657B5E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7457" y="5412655"/>
            <a:ext cx="274320" cy="434975"/>
          </a:xfrm>
        </p:spPr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B1442-27BF-4C88-8BE8-9337EC4DB433}"/>
              </a:ext>
            </a:extLst>
          </p:cNvPr>
          <p:cNvSpPr txBox="1"/>
          <p:nvPr/>
        </p:nvSpPr>
        <p:spPr>
          <a:xfrm>
            <a:off x="1078405" y="1282199"/>
            <a:ext cx="7959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Normal dataset established aligned with the QC in current validation report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QC criteria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600" dirty="0"/>
              <a:t>Minimum 5M reads and  500X avg. coverage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600" dirty="0"/>
              <a:t>Uniformity: 95%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600" dirty="0"/>
              <a:t>100X: 98%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Pool of </a:t>
            </a:r>
            <a:r>
              <a:rPr lang="en-US" sz="1600" dirty="0" err="1"/>
              <a:t>Normas</a:t>
            </a:r>
            <a:r>
              <a:rPr lang="en-US" sz="1600" dirty="0"/>
              <a:t>: 15 TNA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Retrospective cases collected and data processed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single cutoff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0.4 for amplification (except for ERBB2 at 0.2) and -0.35 deletion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DA3E3D-EC31-4442-8C41-30C6554D4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515572"/>
              </p:ext>
            </p:extLst>
          </p:nvPr>
        </p:nvGraphicFramePr>
        <p:xfrm>
          <a:off x="294030" y="4308829"/>
          <a:ext cx="8442540" cy="1356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407364903"/>
                    </a:ext>
                  </a:extLst>
                </a:gridCol>
                <a:gridCol w="744157">
                  <a:extLst>
                    <a:ext uri="{9D8B030D-6E8A-4147-A177-3AD203B41FA5}">
                      <a16:colId xmlns:a16="http://schemas.microsoft.com/office/drawing/2014/main" val="46954230"/>
                    </a:ext>
                  </a:extLst>
                </a:gridCol>
                <a:gridCol w="534479">
                  <a:extLst>
                    <a:ext uri="{9D8B030D-6E8A-4147-A177-3AD203B41FA5}">
                      <a16:colId xmlns:a16="http://schemas.microsoft.com/office/drawing/2014/main" val="1061845849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99848459"/>
                    </a:ext>
                  </a:extLst>
                </a:gridCol>
                <a:gridCol w="534479">
                  <a:extLst>
                    <a:ext uri="{9D8B030D-6E8A-4147-A177-3AD203B41FA5}">
                      <a16:colId xmlns:a16="http://schemas.microsoft.com/office/drawing/2014/main" val="356780156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916557331"/>
                    </a:ext>
                  </a:extLst>
                </a:gridCol>
                <a:gridCol w="489395">
                  <a:extLst>
                    <a:ext uri="{9D8B030D-6E8A-4147-A177-3AD203B41FA5}">
                      <a16:colId xmlns:a16="http://schemas.microsoft.com/office/drawing/2014/main" val="1286696899"/>
                    </a:ext>
                  </a:extLst>
                </a:gridCol>
                <a:gridCol w="423333">
                  <a:extLst>
                    <a:ext uri="{9D8B030D-6E8A-4147-A177-3AD203B41FA5}">
                      <a16:colId xmlns:a16="http://schemas.microsoft.com/office/drawing/2014/main" val="980214769"/>
                    </a:ext>
                  </a:extLst>
                </a:gridCol>
                <a:gridCol w="291729">
                  <a:extLst>
                    <a:ext uri="{9D8B030D-6E8A-4147-A177-3AD203B41FA5}">
                      <a16:colId xmlns:a16="http://schemas.microsoft.com/office/drawing/2014/main" val="406842817"/>
                    </a:ext>
                  </a:extLst>
                </a:gridCol>
                <a:gridCol w="218440">
                  <a:extLst>
                    <a:ext uri="{9D8B030D-6E8A-4147-A177-3AD203B41FA5}">
                      <a16:colId xmlns:a16="http://schemas.microsoft.com/office/drawing/2014/main" val="2945286270"/>
                    </a:ext>
                  </a:extLst>
                </a:gridCol>
                <a:gridCol w="382019">
                  <a:extLst>
                    <a:ext uri="{9D8B030D-6E8A-4147-A177-3AD203B41FA5}">
                      <a16:colId xmlns:a16="http://schemas.microsoft.com/office/drawing/2014/main" val="4276525778"/>
                    </a:ext>
                  </a:extLst>
                </a:gridCol>
                <a:gridCol w="382019">
                  <a:extLst>
                    <a:ext uri="{9D8B030D-6E8A-4147-A177-3AD203B41FA5}">
                      <a16:colId xmlns:a16="http://schemas.microsoft.com/office/drawing/2014/main" val="4225876418"/>
                    </a:ext>
                  </a:extLst>
                </a:gridCol>
                <a:gridCol w="382019">
                  <a:extLst>
                    <a:ext uri="{9D8B030D-6E8A-4147-A177-3AD203B41FA5}">
                      <a16:colId xmlns:a16="http://schemas.microsoft.com/office/drawing/2014/main" val="2373452925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774938946"/>
                    </a:ext>
                  </a:extLst>
                </a:gridCol>
                <a:gridCol w="382019">
                  <a:extLst>
                    <a:ext uri="{9D8B030D-6E8A-4147-A177-3AD203B41FA5}">
                      <a16:colId xmlns:a16="http://schemas.microsoft.com/office/drawing/2014/main" val="3529148104"/>
                    </a:ext>
                  </a:extLst>
                </a:gridCol>
                <a:gridCol w="311274">
                  <a:extLst>
                    <a:ext uri="{9D8B030D-6E8A-4147-A177-3AD203B41FA5}">
                      <a16:colId xmlns:a16="http://schemas.microsoft.com/office/drawing/2014/main" val="280510309"/>
                    </a:ext>
                  </a:extLst>
                </a:gridCol>
                <a:gridCol w="240530">
                  <a:extLst>
                    <a:ext uri="{9D8B030D-6E8A-4147-A177-3AD203B41FA5}">
                      <a16:colId xmlns:a16="http://schemas.microsoft.com/office/drawing/2014/main" val="18748735"/>
                    </a:ext>
                  </a:extLst>
                </a:gridCol>
                <a:gridCol w="321627">
                  <a:extLst>
                    <a:ext uri="{9D8B030D-6E8A-4147-A177-3AD203B41FA5}">
                      <a16:colId xmlns:a16="http://schemas.microsoft.com/office/drawing/2014/main" val="3751759841"/>
                    </a:ext>
                  </a:extLst>
                </a:gridCol>
                <a:gridCol w="321627">
                  <a:extLst>
                    <a:ext uri="{9D8B030D-6E8A-4147-A177-3AD203B41FA5}">
                      <a16:colId xmlns:a16="http://schemas.microsoft.com/office/drawing/2014/main" val="1271746166"/>
                    </a:ext>
                  </a:extLst>
                </a:gridCol>
                <a:gridCol w="33020">
                  <a:extLst>
                    <a:ext uri="{9D8B030D-6E8A-4147-A177-3AD203B41FA5}">
                      <a16:colId xmlns:a16="http://schemas.microsoft.com/office/drawing/2014/main" val="3387900877"/>
                    </a:ext>
                  </a:extLst>
                </a:gridCol>
                <a:gridCol w="533944">
                  <a:extLst>
                    <a:ext uri="{9D8B030D-6E8A-4147-A177-3AD203B41FA5}">
                      <a16:colId xmlns:a16="http://schemas.microsoft.com/office/drawing/2014/main" val="2795738891"/>
                    </a:ext>
                  </a:extLst>
                </a:gridCol>
              </a:tblGrid>
              <a:tr h="130607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gene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Log2 cutoff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Dataset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1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562859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training (60%)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validation (40%)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training (60%)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validation (40%)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6470374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TP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TN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FP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FN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>
                          <a:effectLst/>
                        </a:rPr>
                        <a:t>Sen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 err="1">
                          <a:effectLst/>
                        </a:rPr>
                        <a:t>Spe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>
                          <a:effectLst/>
                        </a:rPr>
                        <a:t>Acc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TP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>
                          <a:effectLst/>
                        </a:rPr>
                        <a:t>TN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FP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u="none" strike="noStrike" dirty="0">
                          <a:effectLst/>
                        </a:rPr>
                        <a:t>FN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>
                          <a:effectLst/>
                        </a:rPr>
                        <a:t>Sen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 err="1">
                          <a:effectLst/>
                        </a:rPr>
                        <a:t>Spe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dirty="0">
                          <a:effectLst/>
                        </a:rPr>
                        <a:t>Acc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>
                          <a:effectLst/>
                        </a:rPr>
                        <a:t>Acc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1790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4722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4321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1866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176664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ERBB2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1687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1128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1593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0.76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070099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EGFR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5061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70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1639 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1092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25253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559F6C6-4B3C-47D8-8DAB-4B52435D51E7}"/>
              </a:ext>
            </a:extLst>
          </p:cNvPr>
          <p:cNvSpPr/>
          <p:nvPr/>
        </p:nvSpPr>
        <p:spPr>
          <a:xfrm>
            <a:off x="172237" y="3939497"/>
            <a:ext cx="3021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dirty="0"/>
              <a:t>panel of </a:t>
            </a:r>
            <a:r>
              <a:rPr lang="en-US" dirty="0" err="1"/>
              <a:t>normals</a:t>
            </a:r>
            <a:r>
              <a:rPr lang="en-US" dirty="0"/>
              <a:t> (TNA: N =15)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4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2540A-7ECF-41F1-94F2-35F78B377690}"/>
              </a:ext>
            </a:extLst>
          </p:cNvPr>
          <p:cNvSpPr/>
          <p:nvPr/>
        </p:nvSpPr>
        <p:spPr>
          <a:xfrm>
            <a:off x="2064619" y="1195471"/>
            <a:ext cx="4572000" cy="44670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Storage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Clinical NGS pipelines (overview)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CNV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MSI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RNA expression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RNA fusion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Infrastructure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59819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Storage Model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0B2D2238-772A-4D70-BA34-9F59978659E6}"/>
              </a:ext>
            </a:extLst>
          </p:cNvPr>
          <p:cNvSpPr/>
          <p:nvPr/>
        </p:nvSpPr>
        <p:spPr>
          <a:xfrm>
            <a:off x="795758" y="3012708"/>
            <a:ext cx="2098307" cy="175179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Isilon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F49E2-C9A0-4CBF-B490-E27D77345887}"/>
              </a:ext>
            </a:extLst>
          </p:cNvPr>
          <p:cNvSpPr txBox="1"/>
          <p:nvPr/>
        </p:nvSpPr>
        <p:spPr>
          <a:xfrm>
            <a:off x="310492" y="4938109"/>
            <a:ext cx="325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Total Size: 6.0P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Currently at 72% (03/15/22)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A4C45-4E58-4148-8253-DA866348F9A9}"/>
              </a:ext>
            </a:extLst>
          </p:cNvPr>
          <p:cNvSpPr txBox="1"/>
          <p:nvPr/>
        </p:nvSpPr>
        <p:spPr>
          <a:xfrm>
            <a:off x="4088978" y="4615622"/>
            <a:ext cx="4870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IT: NGS raw data archiving every day for older than 6 months or 1 year</a:t>
            </a:r>
          </a:p>
          <a:p>
            <a:r>
              <a:rPr lang="en-US" dirty="0"/>
              <a:t>R&amp;D: purging for non-essential data (i.e., intermediate bam files) every day</a:t>
            </a:r>
          </a:p>
        </p:txBody>
      </p:sp>
      <p:pic>
        <p:nvPicPr>
          <p:cNvPr id="9" name="Picture 8" descr="Illumina Introduces the NovaSeq Series—a New Architecture Designed to Usher  in the $100 Genome | Business Wire">
            <a:extLst>
              <a:ext uri="{FF2B5EF4-FFF2-40B4-BE49-F238E27FC236}">
                <a16:creationId xmlns:a16="http://schemas.microsoft.com/office/drawing/2014/main" id="{29276073-FDDD-4C6E-820D-2583D1AD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815" y="126778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A44FD-165D-4FDF-9D6D-F3569487136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708615" y="2639380"/>
            <a:ext cx="0" cy="373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D522DF-D924-4A7A-950C-200DDB9764F8}"/>
              </a:ext>
            </a:extLst>
          </p:cNvPr>
          <p:cNvSpPr txBox="1"/>
          <p:nvPr/>
        </p:nvSpPr>
        <p:spPr>
          <a:xfrm>
            <a:off x="1141801" y="2541516"/>
            <a:ext cx="140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transfer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555A46-ABB1-440E-B5C2-D898E147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371" y="1267780"/>
            <a:ext cx="3570731" cy="10058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684ECD-3876-4B07-BD5F-CDAA4A00208E}"/>
              </a:ext>
            </a:extLst>
          </p:cNvPr>
          <p:cNvSpPr txBox="1"/>
          <p:nvPr/>
        </p:nvSpPr>
        <p:spPr>
          <a:xfrm>
            <a:off x="4383704" y="1003549"/>
            <a:ext cx="139108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Sequencing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45017D-14DD-4788-88D7-04B485A3F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411" y="2715741"/>
            <a:ext cx="3710691" cy="16459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D11D80-4FC0-4D7E-A9D2-6E8282FAB206}"/>
              </a:ext>
            </a:extLst>
          </p:cNvPr>
          <p:cNvSpPr txBox="1"/>
          <p:nvPr/>
        </p:nvSpPr>
        <p:spPr>
          <a:xfrm>
            <a:off x="4383704" y="2350417"/>
            <a:ext cx="2609561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DNA/RNA Pipeline output folders</a:t>
            </a:r>
          </a:p>
        </p:txBody>
      </p:sp>
      <p:pic>
        <p:nvPicPr>
          <p:cNvPr id="20" name="Picture 19" descr="Illumina Introduces the NovaSeq Series—a New Architecture Designed to Usher  in the $100 Genome | Business Wire">
            <a:extLst>
              <a:ext uri="{FF2B5EF4-FFF2-40B4-BE49-F238E27FC236}">
                <a16:creationId xmlns:a16="http://schemas.microsoft.com/office/drawing/2014/main" id="{3105BF1D-54F4-4F98-90A9-27CE9EAFA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3" y="127625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Illumina Introduces the NovaSeq Series—a New Architecture Designed to Usher  in the $100 Genome | Business Wire">
            <a:extLst>
              <a:ext uri="{FF2B5EF4-FFF2-40B4-BE49-F238E27FC236}">
                <a16:creationId xmlns:a16="http://schemas.microsoft.com/office/drawing/2014/main" id="{B99062BB-6AEA-4F73-9CA0-AF34CB43C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94" y="128587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ECCD34-7748-49F1-ABEF-0E4B2B66F6AB}"/>
              </a:ext>
            </a:extLst>
          </p:cNvPr>
          <p:cNvCxnSpPr/>
          <p:nvPr/>
        </p:nvCxnSpPr>
        <p:spPr>
          <a:xfrm>
            <a:off x="795758" y="2715741"/>
            <a:ext cx="221779" cy="32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05C7D6-66AD-4D98-8B56-8CE2E2DF5FA6}"/>
              </a:ext>
            </a:extLst>
          </p:cNvPr>
          <p:cNvCxnSpPr>
            <a:stCxn id="21" idx="2"/>
          </p:cNvCxnSpPr>
          <p:nvPr/>
        </p:nvCxnSpPr>
        <p:spPr>
          <a:xfrm flipH="1">
            <a:off x="2394415" y="2657476"/>
            <a:ext cx="371379" cy="35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34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NGS Pipeline - Demultiplexing</a:t>
            </a:r>
          </a:p>
        </p:txBody>
      </p:sp>
      <p:pic>
        <p:nvPicPr>
          <p:cNvPr id="3" name="Picture 2" descr="Illumina Introduces the NovaSeq Series—a New Architecture Designed to Usher  in the $100 Genome | Business Wire">
            <a:extLst>
              <a:ext uri="{FF2B5EF4-FFF2-40B4-BE49-F238E27FC236}">
                <a16:creationId xmlns:a16="http://schemas.microsoft.com/office/drawing/2014/main" id="{495B55F3-6C41-4D4F-B7D2-8FDBDA32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9" y="1958068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13611-EDCF-4A9E-912F-20169BAFEFAA}"/>
              </a:ext>
            </a:extLst>
          </p:cNvPr>
          <p:cNvSpPr txBox="1"/>
          <p:nvPr/>
        </p:nvSpPr>
        <p:spPr>
          <a:xfrm>
            <a:off x="138132" y="3432898"/>
            <a:ext cx="2173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BCL (binary base call)</a:t>
            </a:r>
          </a:p>
          <a:p>
            <a:pPr algn="ctr"/>
            <a:r>
              <a:rPr lang="en-US" b="1" dirty="0"/>
              <a:t>(36 hours)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144D3-E1D2-4ADD-A29B-E76591644CE9}"/>
              </a:ext>
            </a:extLst>
          </p:cNvPr>
          <p:cNvSpPr txBox="1"/>
          <p:nvPr/>
        </p:nvSpPr>
        <p:spPr>
          <a:xfrm>
            <a:off x="2364619" y="2228296"/>
            <a:ext cx="163033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Dumpltiplexing</a:t>
            </a:r>
            <a:endParaRPr lang="en-US" sz="1600" b="1" dirty="0"/>
          </a:p>
          <a:p>
            <a:pPr algn="ctr"/>
            <a:r>
              <a:rPr lang="en-US" sz="1600" dirty="0"/>
              <a:t>Bcl2fastq v. 2.2</a:t>
            </a:r>
          </a:p>
          <a:p>
            <a:pPr algn="ctr"/>
            <a:r>
              <a:rPr lang="en-US" sz="1600" b="1" dirty="0"/>
              <a:t>(~40min)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4A354-E0DD-47E5-A90D-96E009F5BCE5}"/>
              </a:ext>
            </a:extLst>
          </p:cNvPr>
          <p:cNvSpPr txBox="1"/>
          <p:nvPr/>
        </p:nvSpPr>
        <p:spPr>
          <a:xfrm>
            <a:off x="4441468" y="2106366"/>
            <a:ext cx="1630329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FASTQ</a:t>
            </a:r>
          </a:p>
          <a:p>
            <a:pPr algn="ctr"/>
            <a:r>
              <a:rPr lang="en-US" sz="1600" dirty="0"/>
              <a:t>QIAseq323: 96</a:t>
            </a:r>
          </a:p>
          <a:p>
            <a:pPr algn="ctr"/>
            <a:r>
              <a:rPr lang="en-US" sz="1600" dirty="0"/>
              <a:t>QIAseq297:192</a:t>
            </a:r>
          </a:p>
          <a:p>
            <a:pPr algn="ctr"/>
            <a:r>
              <a:rPr lang="en-US" sz="1600" dirty="0"/>
              <a:t>IDT: 96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A48C2-73D5-43CA-8591-84E281C981AC}"/>
              </a:ext>
            </a:extLst>
          </p:cNvPr>
          <p:cNvSpPr txBox="1"/>
          <p:nvPr/>
        </p:nvSpPr>
        <p:spPr>
          <a:xfrm>
            <a:off x="262419" y="1034738"/>
            <a:ext cx="1740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QIAseq</a:t>
            </a:r>
            <a:r>
              <a:rPr lang="en-US" dirty="0"/>
              <a:t> with custom recipe (</a:t>
            </a:r>
            <a:r>
              <a:rPr lang="en-US" b="1" dirty="0"/>
              <a:t>11 dark cycle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7A8DD-A67B-469B-891E-E6A3C003D112}"/>
              </a:ext>
            </a:extLst>
          </p:cNvPr>
          <p:cNvSpPr txBox="1"/>
          <p:nvPr/>
        </p:nvSpPr>
        <p:spPr>
          <a:xfrm>
            <a:off x="2364619" y="3482268"/>
            <a:ext cx="1630330" cy="58477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Bclconvert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v. 3.9</a:t>
            </a:r>
          </a:p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(~36min)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AC19D65-8C4F-4E9C-A7B8-B13833DEF67E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1634019" y="2643795"/>
            <a:ext cx="730600" cy="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8D553D5-AC26-401D-8326-664FE903C65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994949" y="2643795"/>
            <a:ext cx="446519" cy="11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753AE0-9126-4F17-9A2D-547EF0E19D48}"/>
              </a:ext>
            </a:extLst>
          </p:cNvPr>
          <p:cNvSpPr txBox="1"/>
          <p:nvPr/>
        </p:nvSpPr>
        <p:spPr>
          <a:xfrm>
            <a:off x="4442735" y="3774655"/>
            <a:ext cx="1630330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UMI processing and quality trimming</a:t>
            </a:r>
          </a:p>
          <a:p>
            <a:pPr algn="ctr"/>
            <a:r>
              <a:rPr lang="en-US" sz="1600" dirty="0" err="1"/>
              <a:t>Fastp</a:t>
            </a:r>
            <a:endParaRPr lang="en-US" sz="1600" dirty="0"/>
          </a:p>
          <a:p>
            <a:pPr algn="ctr"/>
            <a:r>
              <a:rPr lang="en-US" sz="1600" b="1" dirty="0"/>
              <a:t>(~15-20min)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01771BE-8A3B-4643-B92B-B0F0E3FDA401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4961731" y="3478485"/>
            <a:ext cx="591071" cy="12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EBEFE7F-8685-43BB-8488-1A2173A6C1A1}"/>
              </a:ext>
            </a:extLst>
          </p:cNvPr>
          <p:cNvSpPr txBox="1"/>
          <p:nvPr/>
        </p:nvSpPr>
        <p:spPr>
          <a:xfrm>
            <a:off x="4165314" y="5184367"/>
            <a:ext cx="312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UMI location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QIAseq</a:t>
            </a:r>
            <a:r>
              <a:rPr lang="en-US" dirty="0"/>
              <a:t>: 12</a:t>
            </a:r>
            <a:r>
              <a:rPr lang="en-US" i="1" dirty="0"/>
              <a:t>nt</a:t>
            </a:r>
            <a:r>
              <a:rPr lang="en-US" dirty="0"/>
              <a:t> in R2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IDT: 3</a:t>
            </a:r>
            <a:r>
              <a:rPr lang="en-US" i="1" dirty="0"/>
              <a:t>nt</a:t>
            </a:r>
            <a:r>
              <a:rPr lang="en-US" dirty="0"/>
              <a:t> in both R1 and R2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ABC6CF-F68E-4685-A4AC-B8C9B6185C13}"/>
              </a:ext>
            </a:extLst>
          </p:cNvPr>
          <p:cNvSpPr txBox="1"/>
          <p:nvPr/>
        </p:nvSpPr>
        <p:spPr>
          <a:xfrm>
            <a:off x="262419" y="4568814"/>
            <a:ext cx="3208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Summary</a:t>
            </a:r>
          </a:p>
          <a:p>
            <a:r>
              <a:rPr lang="en-US" sz="1600" dirty="0"/>
              <a:t>QIAseq323 (DNA): ~100M reads</a:t>
            </a:r>
          </a:p>
          <a:p>
            <a:r>
              <a:rPr lang="en-US" sz="1600" dirty="0"/>
              <a:t>QIAseq297 (DNA/RNA): ~60M reads</a:t>
            </a:r>
          </a:p>
          <a:p>
            <a:r>
              <a:rPr lang="en-US" sz="1600" dirty="0"/>
              <a:t>IDT(RNA): ~30-60M reads</a:t>
            </a:r>
          </a:p>
          <a:p>
            <a:r>
              <a:rPr lang="en-US" sz="1600" dirty="0"/>
              <a:t>Total Time: ~ 1 hour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A66BAE-3696-439C-8163-CBB0FB3FC53C}"/>
              </a:ext>
            </a:extLst>
          </p:cNvPr>
          <p:cNvSpPr txBox="1"/>
          <p:nvPr/>
        </p:nvSpPr>
        <p:spPr>
          <a:xfrm>
            <a:off x="6503217" y="2006229"/>
            <a:ext cx="2576105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Email notification to the lab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Summary file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Batch PASS/FAIL: Q30 &gt; 80%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Sample &gt;5M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NTC &lt;1M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Incorrect sample sheet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1ED88D6-15A6-4085-A916-8D8DE19D9A78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 flipV="1">
            <a:off x="6073065" y="2914170"/>
            <a:ext cx="430152" cy="15222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A13916-58BD-4443-B501-3DE901BC2F98}"/>
              </a:ext>
            </a:extLst>
          </p:cNvPr>
          <p:cNvSpPr txBox="1"/>
          <p:nvPr/>
        </p:nvSpPr>
        <p:spPr>
          <a:xfrm>
            <a:off x="2364619" y="1231897"/>
            <a:ext cx="299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Detect incorrect sample sheet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B88E13-655F-4A22-BC71-C2F77CFD8BB1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3179784" y="1601229"/>
            <a:ext cx="683675" cy="62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09D4B91-D241-4EC8-B4B3-2853A187E12E}"/>
              </a:ext>
            </a:extLst>
          </p:cNvPr>
          <p:cNvCxnSpPr>
            <a:cxnSpLocks/>
            <a:stCxn id="9" idx="3"/>
            <a:endCxn id="32" idx="0"/>
          </p:cNvCxnSpPr>
          <p:nvPr/>
        </p:nvCxnSpPr>
        <p:spPr>
          <a:xfrm>
            <a:off x="5362299" y="1416563"/>
            <a:ext cx="2428971" cy="589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45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506256E-41A9-42D6-B44B-567E0878D2F7}"/>
              </a:ext>
            </a:extLst>
          </p:cNvPr>
          <p:cNvSpPr txBox="1"/>
          <p:nvPr/>
        </p:nvSpPr>
        <p:spPr>
          <a:xfrm>
            <a:off x="552081" y="1588299"/>
            <a:ext cx="43477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15617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NGS Pipeline - 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B80AB-A043-4FE0-9B19-1D9F0A74020C}"/>
              </a:ext>
            </a:extLst>
          </p:cNvPr>
          <p:cNvSpPr txBox="1"/>
          <p:nvPr/>
        </p:nvSpPr>
        <p:spPr>
          <a:xfrm>
            <a:off x="20381" y="567370"/>
            <a:ext cx="743099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FASTQ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BD526-1EDC-449E-88F3-40F8D659E5F2}"/>
              </a:ext>
            </a:extLst>
          </p:cNvPr>
          <p:cNvSpPr txBox="1"/>
          <p:nvPr/>
        </p:nvSpPr>
        <p:spPr>
          <a:xfrm>
            <a:off x="767587" y="1925655"/>
            <a:ext cx="1630329" cy="13234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Alignment</a:t>
            </a:r>
          </a:p>
          <a:p>
            <a:pPr algn="ctr"/>
            <a:r>
              <a:rPr lang="en-US" sz="1600" dirty="0"/>
              <a:t>(bwa mem)</a:t>
            </a:r>
          </a:p>
          <a:p>
            <a:pPr algn="ctr"/>
            <a:r>
              <a:rPr lang="en-US" sz="1600" b="1" dirty="0"/>
              <a:t>UMI </a:t>
            </a:r>
            <a:r>
              <a:rPr lang="en-US" sz="1600" b="1" dirty="0" err="1"/>
              <a:t>dedup</a:t>
            </a:r>
            <a:endParaRPr lang="en-US" sz="1600" b="1" dirty="0"/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fgbio</a:t>
            </a:r>
            <a:r>
              <a:rPr lang="en-US" sz="1600" dirty="0"/>
              <a:t>)</a:t>
            </a:r>
          </a:p>
          <a:p>
            <a:pPr algn="ctr"/>
            <a:r>
              <a:rPr lang="en-US" sz="1600" b="1" dirty="0"/>
              <a:t>Deduped </a:t>
            </a:r>
            <a:r>
              <a:rPr lang="en-US" sz="1600" b="1" dirty="0" err="1"/>
              <a:t>Fastq</a:t>
            </a:r>
            <a:endParaRPr 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DB0D0-6158-49BF-BD34-3A25417EF9D9}"/>
              </a:ext>
            </a:extLst>
          </p:cNvPr>
          <p:cNvSpPr txBox="1"/>
          <p:nvPr/>
        </p:nvSpPr>
        <p:spPr>
          <a:xfrm>
            <a:off x="3103894" y="1924480"/>
            <a:ext cx="1630329" cy="13234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Ensemble Variant Calling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vardict</a:t>
            </a:r>
            <a:r>
              <a:rPr lang="en-US" sz="1600" dirty="0"/>
              <a:t>, mutect2, gatk4, platypus)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48A2D-2352-4B34-A944-1A17E1514FD0}"/>
              </a:ext>
            </a:extLst>
          </p:cNvPr>
          <p:cNvSpPr txBox="1"/>
          <p:nvPr/>
        </p:nvSpPr>
        <p:spPr>
          <a:xfrm>
            <a:off x="5395811" y="1277575"/>
            <a:ext cx="1817870" cy="25545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Post-processing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Total Read Depth (&gt;100)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Alt Read Depth (&gt;10)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AF: 3% for hotspot and 5% for non-hotspot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Artifacts</a:t>
            </a:r>
          </a:p>
          <a:p>
            <a:pPr algn="ctr"/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25D84-308F-4E3D-90BB-3F66CE2233DD}"/>
              </a:ext>
            </a:extLst>
          </p:cNvPr>
          <p:cNvSpPr txBox="1"/>
          <p:nvPr/>
        </p:nvSpPr>
        <p:spPr>
          <a:xfrm>
            <a:off x="531756" y="3437619"/>
            <a:ext cx="4550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CPU assigned by 16 x number of FASTQ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6587B1D-2838-4941-B450-662E19F16320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2397916" y="2586200"/>
            <a:ext cx="705978" cy="1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0049D57-65E0-4D79-AEA9-FFB76505DA9C}"/>
              </a:ext>
            </a:extLst>
          </p:cNvPr>
          <p:cNvCxnSpPr>
            <a:cxnSpLocks/>
          </p:cNvCxnSpPr>
          <p:nvPr/>
        </p:nvCxnSpPr>
        <p:spPr>
          <a:xfrm flipV="1">
            <a:off x="4734223" y="2426401"/>
            <a:ext cx="65271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3FE278C-9799-441B-871A-19F2DEA668FD}"/>
              </a:ext>
            </a:extLst>
          </p:cNvPr>
          <p:cNvSpPr txBox="1"/>
          <p:nvPr/>
        </p:nvSpPr>
        <p:spPr>
          <a:xfrm>
            <a:off x="1043326" y="1585915"/>
            <a:ext cx="70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~2hrs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48EC65-780C-42CE-9449-31D7B74DB0F0}"/>
              </a:ext>
            </a:extLst>
          </p:cNvPr>
          <p:cNvSpPr txBox="1"/>
          <p:nvPr/>
        </p:nvSpPr>
        <p:spPr>
          <a:xfrm>
            <a:off x="3445826" y="1570996"/>
            <a:ext cx="76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~1hrs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51D166-4755-4B1C-B12F-9B58F7DD8713}"/>
              </a:ext>
            </a:extLst>
          </p:cNvPr>
          <p:cNvSpPr txBox="1"/>
          <p:nvPr/>
        </p:nvSpPr>
        <p:spPr>
          <a:xfrm>
            <a:off x="2475557" y="2296179"/>
            <a:ext cx="8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F7D09E-0DFD-4657-BA40-1B52AF94B952}"/>
              </a:ext>
            </a:extLst>
          </p:cNvPr>
          <p:cNvSpPr txBox="1"/>
          <p:nvPr/>
        </p:nvSpPr>
        <p:spPr>
          <a:xfrm>
            <a:off x="4861796" y="2143337"/>
            <a:ext cx="8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VCF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2692F7-CA48-4EC0-A0AD-087A40B75BD9}"/>
              </a:ext>
            </a:extLst>
          </p:cNvPr>
          <p:cNvSpPr txBox="1"/>
          <p:nvPr/>
        </p:nvSpPr>
        <p:spPr>
          <a:xfrm>
            <a:off x="543856" y="1225217"/>
            <a:ext cx="118974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DNA: hg19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931DB5-1E63-4F8C-BEBC-BA0B66617730}"/>
              </a:ext>
            </a:extLst>
          </p:cNvPr>
          <p:cNvSpPr txBox="1"/>
          <p:nvPr/>
        </p:nvSpPr>
        <p:spPr>
          <a:xfrm>
            <a:off x="539981" y="4336942"/>
            <a:ext cx="4347716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A4A164-4420-4D68-8186-2260C4FC9BCE}"/>
              </a:ext>
            </a:extLst>
          </p:cNvPr>
          <p:cNvSpPr txBox="1"/>
          <p:nvPr/>
        </p:nvSpPr>
        <p:spPr>
          <a:xfrm>
            <a:off x="755487" y="4434596"/>
            <a:ext cx="1630329" cy="13234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Alignment</a:t>
            </a:r>
          </a:p>
          <a:p>
            <a:pPr algn="ctr"/>
            <a:r>
              <a:rPr lang="en-US" sz="1600" dirty="0"/>
              <a:t>(bwa mem, Star)</a:t>
            </a:r>
          </a:p>
          <a:p>
            <a:pPr algn="ctr"/>
            <a:r>
              <a:rPr lang="en-US" sz="1600" b="1" dirty="0"/>
              <a:t>UMI </a:t>
            </a:r>
            <a:r>
              <a:rPr lang="en-US" sz="1600" b="1" dirty="0" err="1"/>
              <a:t>dedup</a:t>
            </a:r>
            <a:endParaRPr lang="en-US" sz="1600" b="1" dirty="0"/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umitools</a:t>
            </a:r>
            <a:r>
              <a:rPr lang="en-US" sz="1600" dirty="0"/>
              <a:t>)</a:t>
            </a:r>
          </a:p>
          <a:p>
            <a:pPr algn="ctr"/>
            <a:r>
              <a:rPr lang="en-US" sz="1600" b="1" dirty="0"/>
              <a:t>Deduped </a:t>
            </a:r>
            <a:r>
              <a:rPr lang="en-US" sz="1600" b="1" dirty="0" err="1"/>
              <a:t>Fastq</a:t>
            </a:r>
            <a:endParaRPr lang="en-US" sz="1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DA5D29-AC11-4E97-9360-B6793CD51ED7}"/>
              </a:ext>
            </a:extLst>
          </p:cNvPr>
          <p:cNvSpPr txBox="1"/>
          <p:nvPr/>
        </p:nvSpPr>
        <p:spPr>
          <a:xfrm>
            <a:off x="3091794" y="4433421"/>
            <a:ext cx="1630329" cy="13234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Ensemble Variant Calling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fusioncatcher</a:t>
            </a:r>
            <a:r>
              <a:rPr lang="en-US" sz="1600" dirty="0"/>
              <a:t>, </a:t>
            </a:r>
            <a:r>
              <a:rPr lang="en-US" sz="1600" dirty="0" err="1"/>
              <a:t>arriba</a:t>
            </a:r>
            <a:r>
              <a:rPr lang="en-US" sz="1600" dirty="0"/>
              <a:t>, </a:t>
            </a:r>
            <a:r>
              <a:rPr lang="en-US" sz="1600" dirty="0" err="1"/>
              <a:t>starfusion</a:t>
            </a:r>
            <a:r>
              <a:rPr lang="en-US" sz="1600" dirty="0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F5762C-D2C2-4F9F-B23C-01C68F3E911E}"/>
              </a:ext>
            </a:extLst>
          </p:cNvPr>
          <p:cNvSpPr txBox="1"/>
          <p:nvPr/>
        </p:nvSpPr>
        <p:spPr>
          <a:xfrm>
            <a:off x="5383711" y="4186017"/>
            <a:ext cx="1817870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Post-processing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 score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Supporting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Artifacts</a:t>
            </a:r>
          </a:p>
          <a:p>
            <a:pPr algn="ctr"/>
            <a:endParaRPr lang="en-US" sz="16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9BB2BED-EE59-4BFD-9E82-4C9BC0762D5F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 flipV="1">
            <a:off x="2385816" y="5095141"/>
            <a:ext cx="705978" cy="1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498D1DD-424F-4B31-A987-6EEDDF309555}"/>
              </a:ext>
            </a:extLst>
          </p:cNvPr>
          <p:cNvCxnSpPr>
            <a:cxnSpLocks/>
          </p:cNvCxnSpPr>
          <p:nvPr/>
        </p:nvCxnSpPr>
        <p:spPr>
          <a:xfrm flipV="1">
            <a:off x="4722123" y="5127556"/>
            <a:ext cx="65271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FECA09-84D1-4B57-8E84-A6B9786720DA}"/>
              </a:ext>
            </a:extLst>
          </p:cNvPr>
          <p:cNvSpPr txBox="1"/>
          <p:nvPr/>
        </p:nvSpPr>
        <p:spPr>
          <a:xfrm>
            <a:off x="2463457" y="4805120"/>
            <a:ext cx="8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94BE96-CC42-4E31-BC78-3FD5E4E0519C}"/>
              </a:ext>
            </a:extLst>
          </p:cNvPr>
          <p:cNvSpPr txBox="1"/>
          <p:nvPr/>
        </p:nvSpPr>
        <p:spPr>
          <a:xfrm>
            <a:off x="4849696" y="4865345"/>
            <a:ext cx="825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VCF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77D7DA-C3EB-48EB-BAEB-992C7C764849}"/>
              </a:ext>
            </a:extLst>
          </p:cNvPr>
          <p:cNvSpPr txBox="1"/>
          <p:nvPr/>
        </p:nvSpPr>
        <p:spPr>
          <a:xfrm>
            <a:off x="531756" y="3982738"/>
            <a:ext cx="11721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RNA: hg38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C9A3C6C-E8D8-4A61-8E5B-AE2B697DF11E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-218985" y="1694395"/>
            <a:ext cx="1381983" cy="1601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1908ECD-4A7C-467A-8FE6-71C6C13179C7}"/>
              </a:ext>
            </a:extLst>
          </p:cNvPr>
          <p:cNvCxnSpPr>
            <a:stCxn id="7" idx="2"/>
            <a:endCxn id="32" idx="1"/>
          </p:cNvCxnSpPr>
          <p:nvPr/>
        </p:nvCxnSpPr>
        <p:spPr>
          <a:xfrm rot="16200000" flipH="1">
            <a:off x="-1618885" y="2916740"/>
            <a:ext cx="4169682" cy="1480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D5AB3B1-1768-47F9-9BB1-7CD48EAA5677}"/>
              </a:ext>
            </a:extLst>
          </p:cNvPr>
          <p:cNvSpPr txBox="1"/>
          <p:nvPr/>
        </p:nvSpPr>
        <p:spPr>
          <a:xfrm>
            <a:off x="8057881" y="1227269"/>
            <a:ext cx="80182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LIMS</a:t>
            </a:r>
          </a:p>
          <a:p>
            <a:r>
              <a:rPr lang="en-US" dirty="0"/>
              <a:t>(</a:t>
            </a:r>
            <a:r>
              <a:rPr lang="en-US" dirty="0" err="1"/>
              <a:t>APvX</a:t>
            </a:r>
            <a:r>
              <a:rPr lang="en-US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7CD612-47C5-41EA-99B7-C18C8BB101C1}"/>
              </a:ext>
            </a:extLst>
          </p:cNvPr>
          <p:cNvSpPr txBox="1"/>
          <p:nvPr/>
        </p:nvSpPr>
        <p:spPr>
          <a:xfrm>
            <a:off x="8035537" y="4019028"/>
            <a:ext cx="96384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VAaAST</a:t>
            </a:r>
            <a:endParaRPr lang="en-US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C82877E-3557-4A8A-BC5D-2A5700EAB415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7213681" y="1550435"/>
            <a:ext cx="844200" cy="10044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371BFAEC-535F-4DD1-BB98-AD606F9A7887}"/>
              </a:ext>
            </a:extLst>
          </p:cNvPr>
          <p:cNvCxnSpPr>
            <a:stCxn id="35" idx="0"/>
            <a:endCxn id="48" idx="2"/>
          </p:cNvCxnSpPr>
          <p:nvPr/>
        </p:nvCxnSpPr>
        <p:spPr>
          <a:xfrm rot="5400000" flipH="1" flipV="1">
            <a:off x="6219511" y="1946736"/>
            <a:ext cx="2312417" cy="2166147"/>
          </a:xfrm>
          <a:prstGeom prst="bentConnector3">
            <a:avLst>
              <a:gd name="adj1" fmla="val 224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6352CBB-01B8-48D3-B9F5-9B7FC4A411E1}"/>
              </a:ext>
            </a:extLst>
          </p:cNvPr>
          <p:cNvSpPr txBox="1"/>
          <p:nvPr/>
        </p:nvSpPr>
        <p:spPr>
          <a:xfrm>
            <a:off x="7963867" y="1916612"/>
            <a:ext cx="4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QC</a:t>
            </a: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E8F55A52-5EA5-4CBB-8E10-5FE3364A9FA7}"/>
              </a:ext>
            </a:extLst>
          </p:cNvPr>
          <p:cNvCxnSpPr>
            <a:stCxn id="35" idx="3"/>
            <a:endCxn id="49" idx="2"/>
          </p:cNvCxnSpPr>
          <p:nvPr/>
        </p:nvCxnSpPr>
        <p:spPr>
          <a:xfrm flipV="1">
            <a:off x="7201581" y="4388360"/>
            <a:ext cx="1315879" cy="7055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83927ECB-87C0-48A7-8080-6FBB295808B9}"/>
              </a:ext>
            </a:extLst>
          </p:cNvPr>
          <p:cNvCxnSpPr>
            <a:stCxn id="10" idx="3"/>
            <a:endCxn id="49" idx="1"/>
          </p:cNvCxnSpPr>
          <p:nvPr/>
        </p:nvCxnSpPr>
        <p:spPr>
          <a:xfrm>
            <a:off x="7213681" y="2554848"/>
            <a:ext cx="821856" cy="16488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1A20A9E-8A9E-4AB6-9EA0-7817017CE6F3}"/>
              </a:ext>
            </a:extLst>
          </p:cNvPr>
          <p:cNvSpPr txBox="1"/>
          <p:nvPr/>
        </p:nvSpPr>
        <p:spPr>
          <a:xfrm>
            <a:off x="7795438" y="5062080"/>
            <a:ext cx="1097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VCF (MSI)</a:t>
            </a:r>
          </a:p>
          <a:p>
            <a:r>
              <a:rPr lang="en-US" dirty="0"/>
              <a:t>CNV</a:t>
            </a:r>
          </a:p>
          <a:p>
            <a:r>
              <a:rPr lang="en-US" dirty="0"/>
              <a:t>QC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C63A353-2DA8-45AF-A47F-4EE6EADDD553}"/>
              </a:ext>
            </a:extLst>
          </p:cNvPr>
          <p:cNvSpPr/>
          <p:nvPr/>
        </p:nvSpPr>
        <p:spPr>
          <a:xfrm>
            <a:off x="7609211" y="2545969"/>
            <a:ext cx="45719" cy="4571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F1D35E-517C-4CB2-8B3A-9D61DEB6A4B4}"/>
              </a:ext>
            </a:extLst>
          </p:cNvPr>
          <p:cNvSpPr txBox="1"/>
          <p:nvPr/>
        </p:nvSpPr>
        <p:spPr>
          <a:xfrm>
            <a:off x="2863958" y="797620"/>
            <a:ext cx="33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Parallelization whenever possible</a:t>
            </a:r>
          </a:p>
        </p:txBody>
      </p:sp>
    </p:spTree>
    <p:extLst>
      <p:ext uri="{BB962C8B-B14F-4D97-AF65-F5344CB8AC3E}">
        <p14:creationId xmlns:p14="http://schemas.microsoft.com/office/powerpoint/2010/main" val="282820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15617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NGS Pipeline – Email notification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77221-7C62-4C78-AD9B-4B675B2FD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857"/>
            <a:ext cx="9144000" cy="38462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723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Heme CNV -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A6E84-BC34-4910-B9AA-515736DB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1" y="738083"/>
            <a:ext cx="9288169" cy="4813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DD1A13-B393-43C2-ABA0-8F98D41F8D04}"/>
              </a:ext>
            </a:extLst>
          </p:cNvPr>
          <p:cNvSpPr txBox="1"/>
          <p:nvPr/>
        </p:nvSpPr>
        <p:spPr>
          <a:xfrm>
            <a:off x="7326547" y="5935251"/>
            <a:ext cx="1862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Christophe Magnan</a:t>
            </a:r>
          </a:p>
        </p:txBody>
      </p:sp>
    </p:spTree>
    <p:extLst>
      <p:ext uri="{BB962C8B-B14F-4D97-AF65-F5344CB8AC3E}">
        <p14:creationId xmlns:p14="http://schemas.microsoft.com/office/powerpoint/2010/main" val="2692487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Heme CNV – Data Collection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590EABE-4547-49FE-B4D7-A4FE0B9B9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2465" y="5096714"/>
            <a:ext cx="319013" cy="389051"/>
          </a:xfrm>
        </p:spPr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45D3AD-815F-4353-BC6F-E08FC370A129}"/>
              </a:ext>
            </a:extLst>
          </p:cNvPr>
          <p:cNvSpPr/>
          <p:nvPr/>
        </p:nvSpPr>
        <p:spPr>
          <a:xfrm>
            <a:off x="5827858" y="1162304"/>
            <a:ext cx="3231472" cy="1557503"/>
          </a:xfrm>
          <a:prstGeom prst="ellipse">
            <a:avLst/>
          </a:prstGeom>
          <a:solidFill>
            <a:srgbClr val="B4D500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Extracted Metadata Mapping, Merging,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And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Filtering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FFCFD5-D077-4AF2-BD67-514503871BB9}"/>
              </a:ext>
            </a:extLst>
          </p:cNvPr>
          <p:cNvCxnSpPr>
            <a:cxnSpLocks/>
          </p:cNvCxnSpPr>
          <p:nvPr/>
        </p:nvCxnSpPr>
        <p:spPr>
          <a:xfrm>
            <a:off x="2102830" y="2148694"/>
            <a:ext cx="9995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EEDEC7B-E9C0-4047-A1C5-1A7C59A14A66}"/>
              </a:ext>
            </a:extLst>
          </p:cNvPr>
          <p:cNvSpPr/>
          <p:nvPr/>
        </p:nvSpPr>
        <p:spPr>
          <a:xfrm>
            <a:off x="5827858" y="3645294"/>
            <a:ext cx="3231472" cy="1855469"/>
          </a:xfrm>
          <a:prstGeom prst="ellipse">
            <a:avLst/>
          </a:prstGeom>
          <a:solidFill>
            <a:srgbClr val="EF8122">
              <a:lumMod val="20000"/>
              <a:lumOff val="80000"/>
            </a:srgbClr>
          </a:solidFill>
          <a:ln w="28575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Heme CNV Data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9,015 Concurrent Cases</a:t>
            </a:r>
          </a:p>
          <a:p>
            <a:pPr lvl="0" algn="ctr"/>
            <a:r>
              <a:rPr lang="en-US" b="1" kern="0" dirty="0">
                <a:latin typeface="Calibri"/>
              </a:rPr>
              <a:t>364,210 Genes With CNV Information</a:t>
            </a:r>
          </a:p>
          <a:p>
            <a:pPr lvl="0" algn="ctr"/>
            <a:r>
              <a:rPr lang="en-US" b="1" kern="0" dirty="0">
                <a:latin typeface="Calibri"/>
              </a:rPr>
              <a:t>From FISH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38D7D7-8179-4C4B-A54F-97531BCD8D17}"/>
              </a:ext>
            </a:extLst>
          </p:cNvPr>
          <p:cNvCxnSpPr>
            <a:cxnSpLocks/>
          </p:cNvCxnSpPr>
          <p:nvPr/>
        </p:nvCxnSpPr>
        <p:spPr>
          <a:xfrm>
            <a:off x="2102830" y="3553424"/>
            <a:ext cx="9995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D05872-48D9-446C-A9CE-5ED98DF05A97}"/>
              </a:ext>
            </a:extLst>
          </p:cNvPr>
          <p:cNvCxnSpPr>
            <a:cxnSpLocks/>
          </p:cNvCxnSpPr>
          <p:nvPr/>
        </p:nvCxnSpPr>
        <p:spPr>
          <a:xfrm>
            <a:off x="2102830" y="4944902"/>
            <a:ext cx="9995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304BF6-8C0D-42DC-9245-87CF44BAC925}"/>
              </a:ext>
            </a:extLst>
          </p:cNvPr>
          <p:cNvCxnSpPr>
            <a:cxnSpLocks/>
          </p:cNvCxnSpPr>
          <p:nvPr/>
        </p:nvCxnSpPr>
        <p:spPr>
          <a:xfrm flipV="1">
            <a:off x="4889101" y="1768080"/>
            <a:ext cx="1447800" cy="371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29355F-8589-4384-AA31-56963EC1EE5B}"/>
              </a:ext>
            </a:extLst>
          </p:cNvPr>
          <p:cNvCxnSpPr>
            <a:cxnSpLocks/>
          </p:cNvCxnSpPr>
          <p:nvPr/>
        </p:nvCxnSpPr>
        <p:spPr>
          <a:xfrm flipV="1">
            <a:off x="4889101" y="2139517"/>
            <a:ext cx="1531352" cy="1399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FBCD3F-FD7D-4614-AEDA-1A348719CA99}"/>
              </a:ext>
            </a:extLst>
          </p:cNvPr>
          <p:cNvCxnSpPr>
            <a:cxnSpLocks/>
          </p:cNvCxnSpPr>
          <p:nvPr/>
        </p:nvCxnSpPr>
        <p:spPr>
          <a:xfrm flipV="1">
            <a:off x="4822840" y="2429405"/>
            <a:ext cx="1816668" cy="2492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15355E-883F-4FC2-B375-C72E0EE4F915}"/>
              </a:ext>
            </a:extLst>
          </p:cNvPr>
          <p:cNvCxnSpPr>
            <a:cxnSpLocks/>
          </p:cNvCxnSpPr>
          <p:nvPr/>
        </p:nvCxnSpPr>
        <p:spPr>
          <a:xfrm>
            <a:off x="7370940" y="2839344"/>
            <a:ext cx="0" cy="605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A5F9A20-BF9A-4806-9739-D63C03F63C53}"/>
              </a:ext>
            </a:extLst>
          </p:cNvPr>
          <p:cNvSpPr/>
          <p:nvPr/>
        </p:nvSpPr>
        <p:spPr>
          <a:xfrm>
            <a:off x="340098" y="1577581"/>
            <a:ext cx="2154624" cy="1142227"/>
          </a:xfrm>
          <a:prstGeom prst="ellipse">
            <a:avLst/>
          </a:prstGeom>
          <a:solidFill>
            <a:srgbClr val="4797D2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FISH Reports</a:t>
            </a:r>
          </a:p>
          <a:p>
            <a:pPr lvl="0" algn="ctr"/>
            <a:r>
              <a:rPr lang="en-US" b="1" kern="0" dirty="0">
                <a:solidFill>
                  <a:srgbClr val="414141"/>
                </a:solidFill>
                <a:latin typeface="Calibri"/>
              </a:rPr>
              <a:t>387,938 Total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446EC30-A12F-442F-B991-60586247F304}"/>
              </a:ext>
            </a:extLst>
          </p:cNvPr>
          <p:cNvSpPr/>
          <p:nvPr/>
        </p:nvSpPr>
        <p:spPr>
          <a:xfrm>
            <a:off x="340098" y="2968059"/>
            <a:ext cx="2154624" cy="1142227"/>
          </a:xfrm>
          <a:prstGeom prst="ellipse">
            <a:avLst/>
          </a:prstGeom>
          <a:solidFill>
            <a:srgbClr val="4797D2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NGS Reports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113,456 Total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9F05AD-C4AA-4378-B0C8-A68A318116A1}"/>
              </a:ext>
            </a:extLst>
          </p:cNvPr>
          <p:cNvSpPr/>
          <p:nvPr/>
        </p:nvSpPr>
        <p:spPr>
          <a:xfrm>
            <a:off x="340098" y="4358538"/>
            <a:ext cx="2154624" cy="1126794"/>
          </a:xfrm>
          <a:prstGeom prst="ellipse">
            <a:avLst/>
          </a:prstGeom>
          <a:solidFill>
            <a:srgbClr val="4797D2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Isilon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257,951 BAM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176,547 VCF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40AC76-0CB7-44D7-BA07-8D7364142BAB}"/>
              </a:ext>
            </a:extLst>
          </p:cNvPr>
          <p:cNvSpPr/>
          <p:nvPr/>
        </p:nvSpPr>
        <p:spPr>
          <a:xfrm>
            <a:off x="3156242" y="1577580"/>
            <a:ext cx="2228372" cy="114222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FISH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</a:rPr>
              <a:t>Results</a:t>
            </a:r>
            <a:endParaRPr lang="en-US" b="1" kern="0" dirty="0"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Extraction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1A7875-0C35-4942-BA6A-E20858CFA790}"/>
              </a:ext>
            </a:extLst>
          </p:cNvPr>
          <p:cNvSpPr/>
          <p:nvPr/>
        </p:nvSpPr>
        <p:spPr>
          <a:xfrm>
            <a:off x="3156242" y="2968058"/>
            <a:ext cx="2228372" cy="114222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NGS Sample Metadata Extraction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BC070B-964E-4764-8C24-295ED0956484}"/>
              </a:ext>
            </a:extLst>
          </p:cNvPr>
          <p:cNvSpPr/>
          <p:nvPr/>
        </p:nvSpPr>
        <p:spPr>
          <a:xfrm>
            <a:off x="3156242" y="4358536"/>
            <a:ext cx="2228373" cy="114222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NGS Data + Quality Controls</a:t>
            </a:r>
          </a:p>
        </p:txBody>
      </p:sp>
    </p:spTree>
    <p:extLst>
      <p:ext uri="{BB962C8B-B14F-4D97-AF65-F5344CB8AC3E}">
        <p14:creationId xmlns:p14="http://schemas.microsoft.com/office/powerpoint/2010/main" val="218668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oGenomics">
      <a:dk1>
        <a:srgbClr val="004997"/>
      </a:dk1>
      <a:lt1>
        <a:srgbClr val="FFFFFF"/>
      </a:lt1>
      <a:dk2>
        <a:srgbClr val="414141"/>
      </a:dk2>
      <a:lt2>
        <a:srgbClr val="B3D500"/>
      </a:lt2>
      <a:accent1>
        <a:srgbClr val="004A97"/>
      </a:accent1>
      <a:accent2>
        <a:srgbClr val="B4D500"/>
      </a:accent2>
      <a:accent3>
        <a:srgbClr val="EF8122"/>
      </a:accent3>
      <a:accent4>
        <a:srgbClr val="4797D2"/>
      </a:accent4>
      <a:accent5>
        <a:srgbClr val="F15B60"/>
      </a:accent5>
      <a:accent6>
        <a:srgbClr val="61528A"/>
      </a:accent6>
      <a:hlink>
        <a:srgbClr val="004A97"/>
      </a:hlink>
      <a:folHlink>
        <a:srgbClr val="004A97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oGenomics_PPT_Template_Standard_New-0826 (002).pptx [Read-Only]" id="{D8CFEFC0-EE1C-432D-8200-AF9320504F33}" vid="{2EDBAB53-F233-4B15-A29C-CBCCC16A56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2912</TotalTime>
  <Words>2039</Words>
  <Application>Microsoft Office PowerPoint</Application>
  <PresentationFormat>On-screen Show (4:3)</PresentationFormat>
  <Paragraphs>790</Paragraphs>
  <Slides>29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Apple Symbols</vt:lpstr>
      <vt:lpstr>Arial</vt:lpstr>
      <vt:lpstr>Calibri</vt:lpstr>
      <vt:lpstr>Cambria Math</vt:lpstr>
      <vt:lpstr>Jost Medium Roman</vt:lpstr>
      <vt:lpstr>Times New Roman</vt:lpstr>
      <vt:lpstr>Wingdings</vt:lpstr>
      <vt:lpstr>Office Theme</vt:lpstr>
      <vt:lpstr>Clinical BI Update</vt:lpstr>
      <vt:lpstr>Bioinformatics Team (AV)</vt:lpstr>
      <vt:lpstr>Introduction</vt:lpstr>
      <vt:lpstr>Storage Model</vt:lpstr>
      <vt:lpstr>NGS Pipeline - Demultiplexing</vt:lpstr>
      <vt:lpstr>NGS Pipeline - Main</vt:lpstr>
      <vt:lpstr>NGS Pipeline – Email notification</vt:lpstr>
      <vt:lpstr>Heme CNV - Overview</vt:lpstr>
      <vt:lpstr>Heme CNV – Data Collection</vt:lpstr>
      <vt:lpstr>Heme CNV – Features</vt:lpstr>
      <vt:lpstr>Heme CNV – Random Forest Classifier</vt:lpstr>
      <vt:lpstr>Heme CNV – Pipeline Validation</vt:lpstr>
      <vt:lpstr>Heme CNV – Pipeline Validation Results</vt:lpstr>
      <vt:lpstr>Heme CNV –Pipeline Validation Summary</vt:lpstr>
      <vt:lpstr>MSI for Solid Tumor – Training</vt:lpstr>
      <vt:lpstr>MSI for Solid Tumor – 59 Markers</vt:lpstr>
      <vt:lpstr>MSI for Solid Tumor –Val01</vt:lpstr>
      <vt:lpstr>MSI for Solid Tumor –Val02</vt:lpstr>
      <vt:lpstr>MSI for Solid Tumor –Val03</vt:lpstr>
      <vt:lpstr>RNA Solid Fusion</vt:lpstr>
      <vt:lpstr>RNA Heme Fusion &amp; Expression (ALL)</vt:lpstr>
      <vt:lpstr>Infrastructure</vt:lpstr>
      <vt:lpstr>PowerPoint Presentation</vt:lpstr>
      <vt:lpstr>Challenges</vt:lpstr>
      <vt:lpstr>NGS Pipeline - Demultiplexing</vt:lpstr>
      <vt:lpstr>Pipeline Validation Results (2)</vt:lpstr>
      <vt:lpstr>MSI Prediction Scheme</vt:lpstr>
      <vt:lpstr>Features -- Peaks</vt:lpstr>
      <vt:lpstr>Solid CNV – Summary</vt:lpstr>
    </vt:vector>
  </TitlesOfParts>
  <Company>NeoGenomics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 Magnan</dc:creator>
  <cp:lastModifiedBy>Segun Jung</cp:lastModifiedBy>
  <cp:revision>289</cp:revision>
  <dcterms:created xsi:type="dcterms:W3CDTF">2021-02-04T21:13:52Z</dcterms:created>
  <dcterms:modified xsi:type="dcterms:W3CDTF">2022-03-16T18:17:02Z</dcterms:modified>
</cp:coreProperties>
</file>